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88"/>
    <p:restoredTop sz="80282"/>
  </p:normalViewPr>
  <p:slideViewPr>
    <p:cSldViewPr snapToGrid="0" snapToObjects="1">
      <p:cViewPr varScale="1">
        <p:scale>
          <a:sx n="83" d="100"/>
          <a:sy n="83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Arial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人的智能是如何获得的——不是靠反射机制而是对知识内部表示进行推理的过程，即基于知识的Agent。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这就是计算机实现蕴涵的方法，跟前面一样得到一样的结论。</a:t>
            </a:r>
            <a:endParaRPr kumimoji="1" lang="en-US" altLang="zh-CN" dirty="0"/>
          </a:p>
          <a:p>
            <a:r>
              <a:rPr kumimoji="1" lang="zh-CN" altLang="en-US" dirty="0"/>
              <a:t>下面重点看看利用蕴涵关系进行推理：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2429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9" name="Shape 4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说明：</a:t>
            </a:r>
          </a:p>
          <a:p>
            <a:r>
              <a:t>（1）不能直接对（4）中的公式使用ES，因为那样是将对部分公式使用ES规则。</a:t>
            </a:r>
          </a:p>
          <a:p>
            <a:r>
              <a:t>（2）不是对任意的个体变量均能使用UG规则，这里（11）中的c原本是在（4）步用US规则得到的，即它对个体域中的每个个体均成立，所以在（12）步可以使用UG规则。</a:t>
            </a:r>
          </a:p>
          <a:p>
            <a:r>
              <a:t>（3）若将此题中的结论部分先做一下等价变换，则可使推理过程简化。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xfrm>
            <a:off x="8236336" y="6302692"/>
            <a:ext cx="450464" cy="472441"/>
          </a:xfrm>
          <a:prstGeom prst="rect">
            <a:avLst/>
          </a:prstGeom>
        </p:spPr>
        <p:txBody>
          <a:bodyPr/>
          <a:lstStyle>
            <a:lvl1pPr algn="r">
              <a:defRPr sz="2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236336" y="6302692"/>
            <a:ext cx="450464" cy="472441"/>
          </a:xfrm>
          <a:prstGeom prst="rect">
            <a:avLst/>
          </a:prstGeom>
        </p:spPr>
        <p:txBody>
          <a:bodyPr/>
          <a:lstStyle>
            <a:lvl1pPr algn="r">
              <a:defRPr sz="2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xfrm>
            <a:off x="8236336" y="6302692"/>
            <a:ext cx="450464" cy="472441"/>
          </a:xfrm>
          <a:prstGeom prst="rect">
            <a:avLst/>
          </a:prstGeom>
        </p:spPr>
        <p:txBody>
          <a:bodyPr/>
          <a:lstStyle>
            <a:lvl1pPr algn="r">
              <a:defRPr sz="2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xfrm>
            <a:off x="8236336" y="6302692"/>
            <a:ext cx="450464" cy="472441"/>
          </a:xfrm>
          <a:prstGeom prst="rect">
            <a:avLst/>
          </a:prstGeom>
        </p:spPr>
        <p:txBody>
          <a:bodyPr/>
          <a:lstStyle>
            <a:lvl1pPr algn="r">
              <a:defRPr sz="2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6211887"/>
            <a:ext cx="2987675" cy="726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800" b="0">
                <a:solidFill>
                  <a:srgbClr val="FFFF00"/>
                </a:solidFill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计算机科学与技术学院</a:t>
            </a:r>
          </a:p>
          <a:p>
            <a:pPr algn="ctr">
              <a:defRPr sz="1800" b="0">
                <a:solidFill>
                  <a:srgbClr val="FFFF00"/>
                </a:solidFill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吕  帅</a:t>
            </a: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1.jpeg" descr="C:\Users\Administrator\Desktop\图片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3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8236336" y="6302692"/>
            <a:ext cx="450464" cy="472441"/>
          </a:xfrm>
          <a:prstGeom prst="rect">
            <a:avLst/>
          </a:prstGeom>
        </p:spPr>
        <p:txBody>
          <a:bodyPr/>
          <a:lstStyle>
            <a:lvl1pPr algn="r">
              <a:defRPr sz="2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8236336" y="6302692"/>
            <a:ext cx="450464" cy="472441"/>
          </a:xfrm>
          <a:prstGeom prst="rect">
            <a:avLst/>
          </a:prstGeom>
        </p:spPr>
        <p:txBody>
          <a:bodyPr/>
          <a:lstStyle>
            <a:lvl1pPr algn="r">
              <a:defRPr sz="2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8236336" y="6302692"/>
            <a:ext cx="450464" cy="472441"/>
          </a:xfrm>
          <a:prstGeom prst="rect">
            <a:avLst/>
          </a:prstGeom>
        </p:spPr>
        <p:txBody>
          <a:bodyPr/>
          <a:lstStyle>
            <a:lvl1pPr algn="r">
              <a:defRPr sz="2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8236336" y="6302692"/>
            <a:ext cx="450464" cy="472441"/>
          </a:xfrm>
          <a:prstGeom prst="rect">
            <a:avLst/>
          </a:prstGeom>
        </p:spPr>
        <p:txBody>
          <a:bodyPr/>
          <a:lstStyle>
            <a:lvl1pPr algn="r">
              <a:defRPr sz="2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8236336" y="6302692"/>
            <a:ext cx="450464" cy="472441"/>
          </a:xfrm>
          <a:prstGeom prst="rect">
            <a:avLst/>
          </a:prstGeom>
        </p:spPr>
        <p:txBody>
          <a:bodyPr/>
          <a:lstStyle>
            <a:lvl1pPr algn="r">
              <a:defRPr sz="2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xfrm>
            <a:off x="8236336" y="6302692"/>
            <a:ext cx="450464" cy="472441"/>
          </a:xfrm>
          <a:prstGeom prst="rect">
            <a:avLst/>
          </a:prstGeom>
        </p:spPr>
        <p:txBody>
          <a:bodyPr/>
          <a:lstStyle>
            <a:lvl1pPr algn="r">
              <a:defRPr sz="2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1.jpeg" descr="C:\Users\Administrator\Desktop\图片1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6513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323850" y="6308725"/>
            <a:ext cx="2542541" cy="51054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计算机科学与工程</a:t>
            </a:r>
          </a:p>
        </p:txBody>
      </p:sp>
      <p:sp>
        <p:nvSpPr>
          <p:cNvPr id="4" name="Shape 4"/>
          <p:cNvSpPr/>
          <p:nvPr/>
        </p:nvSpPr>
        <p:spPr>
          <a:xfrm>
            <a:off x="0" y="6211887"/>
            <a:ext cx="2987675" cy="726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800" b="0">
                <a:solidFill>
                  <a:srgbClr val="FFFF00"/>
                </a:solidFill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计算机科学与技术学院</a:t>
            </a:r>
          </a:p>
          <a:p>
            <a:pPr algn="ctr">
              <a:defRPr sz="1800" b="0">
                <a:solidFill>
                  <a:srgbClr val="FFFF00"/>
                </a:solidFill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吕  帅</a:t>
            </a:r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6553200" y="6382216"/>
            <a:ext cx="330161" cy="31339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3812523.jpeg" descr="C:\Documents and Settings\Administrator\桌面\38125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012" y="5291137"/>
            <a:ext cx="2195513" cy="1566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916112"/>
            <a:ext cx="9105900" cy="281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>
            <a:spLocks noGrp="1"/>
          </p:cNvSpPr>
          <p:nvPr>
            <p:ph type="body" sz="quarter" idx="4294967295"/>
          </p:nvPr>
        </p:nvSpPr>
        <p:spPr>
          <a:xfrm>
            <a:off x="-1" y="2809875"/>
            <a:ext cx="9144002" cy="107786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20000"/>
              </a:lnSpc>
              <a:spcBef>
                <a:spcPts val="900"/>
              </a:spcBef>
              <a:buSzTx/>
              <a:buNone/>
              <a:defRPr sz="4000">
                <a:solidFill>
                  <a:srgbClr val="FFFF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rPr b="0" dirty="0">
                <a:latin typeface="Arial" panose="020B0604020202020204" pitchFamily="34" charset="0"/>
                <a:cs typeface="Arial" panose="020B0604020202020204" pitchFamily="34" charset="0"/>
                <a:sym typeface="宋体"/>
              </a:rPr>
              <a:t>第7章  </a:t>
            </a:r>
            <a:r>
              <a:rPr b="0" dirty="0" err="1">
                <a:latin typeface="Arial" panose="020B0604020202020204" pitchFamily="34" charset="0"/>
                <a:cs typeface="Arial" panose="020B0604020202020204" pitchFamily="34" charset="0"/>
                <a:sym typeface="宋体"/>
              </a:rPr>
              <a:t>逻辑Agent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  <a:sym typeface="宋体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2195512" y="254317"/>
            <a:ext cx="655320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4400" b="0">
                <a:solidFill>
                  <a:srgbClr val="FF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 b="1">
                <a:latin typeface="+mj-lt"/>
                <a:ea typeface="+mj-ea"/>
                <a:cs typeface="+mj-cs"/>
                <a:sym typeface="Arial"/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人工智能基础</a:t>
            </a:r>
          </a:p>
        </p:txBody>
      </p:sp>
      <p:sp>
        <p:nvSpPr>
          <p:cNvPr id="135" name="Shape 135"/>
          <p:cNvSpPr/>
          <p:nvPr/>
        </p:nvSpPr>
        <p:spPr>
          <a:xfrm>
            <a:off x="2916237" y="5749925"/>
            <a:ext cx="3960813" cy="59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计算机科学与技术学院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8399018" y="6301743"/>
            <a:ext cx="287782" cy="474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>
            <a:lvl1pPr algn="r" defTabSz="557784">
              <a:defRPr sz="2684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  <a:sym typeface="宋体"/>
              </a:rPr>
              <a:t>2.Wumpus世界</a:t>
            </a:r>
          </a:p>
        </p:txBody>
      </p:sp>
      <p:pic>
        <p:nvPicPr>
          <p:cNvPr id="176" name="屏幕快照 2021-11-11 21.33.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9702"/>
            <a:ext cx="9144000" cy="462597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>
            <a:spLocks noGrp="1"/>
          </p:cNvSpPr>
          <p:nvPr>
            <p:ph type="body" sz="half" idx="4294967295"/>
          </p:nvPr>
        </p:nvSpPr>
        <p:spPr>
          <a:xfrm>
            <a:off x="457200" y="1025842"/>
            <a:ext cx="8229600" cy="3037785"/>
          </a:xfrm>
          <a:prstGeom prst="rect">
            <a:avLst/>
          </a:prstGeom>
        </p:spPr>
        <p:txBody>
          <a:bodyPr/>
          <a:lstStyle>
            <a:lvl1pPr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Agent对环境的探索过程：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180" name="屏幕快照 2021-11-11 21.34.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770"/>
            <a:ext cx="9144000" cy="4481765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>
            <a:lvl1pPr algn="r" defTabSz="557784">
              <a:defRPr sz="2684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  <a:sym typeface="宋体"/>
              </a:rPr>
              <a:t>2.Wumpus世界</a:t>
            </a:r>
          </a:p>
        </p:txBody>
      </p:sp>
      <p:sp>
        <p:nvSpPr>
          <p:cNvPr id="182" name="Shape 182"/>
          <p:cNvSpPr/>
          <p:nvPr/>
        </p:nvSpPr>
        <p:spPr>
          <a:xfrm>
            <a:off x="122025" y="5927513"/>
            <a:ext cx="1331229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marL="342899" indent="-342899">
              <a:spcBef>
                <a:spcPts val="700"/>
              </a:spcBef>
              <a:buSzPct val="100000"/>
              <a:buFont typeface="Arial"/>
              <a:buChar char="•"/>
              <a:defRPr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https://www.bilibili.com/video/BV147411u7So/?spm_id_from=333.337.search-card.all.click&amp;vd_source=d77c96856e5ee7c666f69b5d4c4b6df0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.逻辑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语法(为所有合法语句给出规范)</a:t>
            </a:r>
          </a:p>
          <a:p>
            <a:pPr marL="742950" lvl="1" indent="-285750">
              <a:spcBef>
                <a:spcPts val="0"/>
              </a:spcBef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x+y=4  正确；x4y+=  错误</a:t>
            </a:r>
          </a:p>
          <a:p>
            <a:pPr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语义(定义了每个语句可能的真值)</a:t>
            </a:r>
          </a:p>
          <a:p>
            <a:pPr marL="742950" lvl="1" indent="-285750">
              <a:spcBef>
                <a:spcPts val="0"/>
              </a:spcBef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“x+y=4”在x等于2，y等于2时为真</a:t>
            </a:r>
          </a:p>
          <a:p>
            <a:pPr marL="742950" lvl="1" indent="-285750">
              <a:spcBef>
                <a:spcPts val="0"/>
              </a:spcBef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每个语句非真即假，不存在中间状态</a:t>
            </a:r>
          </a:p>
          <a:p>
            <a:pPr marL="320842" indent="-320842">
              <a:buFontTx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蕴涵：</a:t>
            </a:r>
          </a:p>
          <a:p>
            <a:pPr marL="742950" lvl="1" indent="-285750">
              <a:spcBef>
                <a:spcPts val="0"/>
              </a:spcBef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语句x=0蕴涵了语句xy=0(即公式间的蕴涵关系)</a:t>
            </a:r>
          </a:p>
        </p:txBody>
      </p:sp>
      <p:pic>
        <p:nvPicPr>
          <p:cNvPr id="187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08" y="5114884"/>
            <a:ext cx="974409" cy="472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.逻辑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sz="half" idx="4294967295"/>
          </p:nvPr>
        </p:nvSpPr>
        <p:spPr>
          <a:xfrm>
            <a:off x="457200" y="1025842"/>
            <a:ext cx="8229600" cy="3037785"/>
          </a:xfrm>
          <a:prstGeom prst="rect">
            <a:avLst/>
          </a:prstGeom>
        </p:spPr>
        <p:txBody>
          <a:bodyPr/>
          <a:lstStyle/>
          <a:p>
            <a:pPr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蕴涵应用于Wumpus世界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图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(b)：</a:t>
            </a:r>
          </a:p>
          <a:p>
            <a:pPr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Agent感兴趣相邻的方格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[1,2]、[2,2]、[3,1]是否有无底洞？存在2</a:t>
            </a:r>
            <a:r>
              <a:rPr baseline="31999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=8个可能模型。</a:t>
            </a:r>
          </a:p>
        </p:txBody>
      </p:sp>
      <p:pic>
        <p:nvPicPr>
          <p:cNvPr id="192" name="屏幕快照 2021-11-11 21.33.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340" y="3130107"/>
            <a:ext cx="6922400" cy="3502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.逻辑</a:t>
            </a:r>
          </a:p>
        </p:txBody>
      </p:sp>
      <p:pic>
        <p:nvPicPr>
          <p:cNvPr id="196" name="屏幕快照 2021-11-11 22.16.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07331"/>
            <a:ext cx="9144001" cy="4609415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208280" y="1043470"/>
            <a:ext cx="8788294" cy="942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342899" indent="-342899">
              <a:spcBef>
                <a:spcPts val="700"/>
              </a:spcBef>
              <a:buSzPct val="100000"/>
              <a:buFont typeface="Arial"/>
              <a:buChar char="•"/>
              <a:defRPr sz="2400" b="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模型检验：通过枚举所有可能的模型来检验KB为真的情况下某个结论都为真。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.逻辑</a:t>
            </a:r>
          </a:p>
        </p:txBody>
      </p:sp>
      <p:sp>
        <p:nvSpPr>
          <p:cNvPr id="201" name="Shape 201"/>
          <p:cNvSpPr>
            <a:spLocks noGrp="1"/>
          </p:cNvSpPr>
          <p:nvPr>
            <p:ph type="body" idx="4294967295"/>
          </p:nvPr>
        </p:nvSpPr>
        <p:spPr>
          <a:xfrm>
            <a:off x="457200" y="1025842"/>
            <a:ext cx="8229600" cy="5434490"/>
          </a:xfrm>
          <a:prstGeom prst="rect">
            <a:avLst/>
          </a:prstGeom>
        </p:spPr>
        <p:txBody>
          <a:bodyPr/>
          <a:lstStyle/>
          <a:p>
            <a:pPr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知识库KB可以看作是一组语句的集合</a:t>
            </a:r>
            <a:endParaRPr dirty="0"/>
          </a:p>
          <a:p>
            <a:pPr marL="742950" lvl="1" indent="-285750">
              <a:spcBef>
                <a:spcPts val="0"/>
              </a:spcBef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例如：在任意</a:t>
            </a:r>
            <a:r>
              <a:rPr dirty="0"/>
              <a:t>[1,2]</a:t>
            </a:r>
            <a:r>
              <a:rPr dirty="0" err="1"/>
              <a:t>包含无底洞的模型中，KB为假，因为</a:t>
            </a:r>
            <a:r>
              <a:rPr dirty="0"/>
              <a:t>[1,1]</a:t>
            </a:r>
            <a:r>
              <a:rPr dirty="0" err="1"/>
              <a:t>没有检测到微风</a:t>
            </a:r>
            <a:r>
              <a:rPr lang="en-US" dirty="0"/>
              <a:t>(</a:t>
            </a:r>
            <a:r>
              <a:rPr lang="zh-CN" altLang="en-US" sz="2000" dirty="0"/>
              <a:t>首先排除右边</a:t>
            </a:r>
            <a:r>
              <a:rPr lang="en-US" altLang="zh-CN" sz="2000" dirty="0"/>
              <a:t>4</a:t>
            </a:r>
            <a:r>
              <a:rPr lang="zh-CN" altLang="en-US" sz="2000" dirty="0"/>
              <a:t>个图</a:t>
            </a:r>
            <a:r>
              <a:rPr lang="en-US" altLang="zh-CN" sz="2800" dirty="0"/>
              <a:t>)</a:t>
            </a:r>
            <a:r>
              <a:rPr dirty="0"/>
              <a:t>。</a:t>
            </a:r>
          </a:p>
          <a:p>
            <a:pPr marL="742950" lvl="1" indent="-285750">
              <a:spcBef>
                <a:spcPts val="0"/>
              </a:spcBef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只有三个模型使得KB为真，用实线标出</a:t>
            </a:r>
            <a:r>
              <a:rPr dirty="0"/>
              <a:t>。</a:t>
            </a:r>
          </a:p>
          <a:p>
            <a:pPr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两个可能的结论</a:t>
            </a:r>
            <a:r>
              <a:rPr dirty="0"/>
              <a:t>：</a:t>
            </a:r>
          </a:p>
          <a:p>
            <a:pPr marL="742950" lvl="1" indent="-285750">
              <a:spcBef>
                <a:spcPts val="0"/>
              </a:spcBef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          [1,2]</a:t>
            </a:r>
            <a:r>
              <a:rPr dirty="0" err="1"/>
              <a:t>中没有无底洞</a:t>
            </a:r>
            <a:endParaRPr dirty="0"/>
          </a:p>
          <a:p>
            <a:pPr marL="742950" lvl="1" indent="-285750">
              <a:spcBef>
                <a:spcPts val="0"/>
              </a:spcBef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          [2,2]</a:t>
            </a:r>
            <a:r>
              <a:rPr dirty="0" err="1"/>
              <a:t>中没有无底洞</a:t>
            </a:r>
            <a:endParaRPr dirty="0"/>
          </a:p>
          <a:p>
            <a:pPr marL="320842" indent="-320842">
              <a:buFontTx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KB为真</a:t>
            </a:r>
            <a:r>
              <a:rPr dirty="0"/>
              <a:t>，  </a:t>
            </a:r>
            <a:r>
              <a:rPr dirty="0" err="1"/>
              <a:t>也为真</a:t>
            </a:r>
            <a:r>
              <a:rPr dirty="0"/>
              <a:t>；  </a:t>
            </a:r>
            <a:r>
              <a:rPr dirty="0" err="1"/>
              <a:t>为假。因而</a:t>
            </a:r>
            <a:r>
              <a:rPr dirty="0"/>
              <a:t>：</a:t>
            </a:r>
          </a:p>
          <a:p>
            <a:pPr marL="0" lvl="8" indent="1828800">
              <a:buSzTx/>
              <a:buFont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  </a:t>
            </a:r>
          </a:p>
        </p:txBody>
      </p:sp>
      <p:pic>
        <p:nvPicPr>
          <p:cNvPr id="202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39" y="3458361"/>
            <a:ext cx="655320" cy="419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18" y="3898854"/>
            <a:ext cx="681534" cy="419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742" y="4375808"/>
            <a:ext cx="413386" cy="472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126" y="5049488"/>
            <a:ext cx="1501096" cy="545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7412" y="4391557"/>
            <a:ext cx="413386" cy="440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871" y="5049488"/>
            <a:ext cx="1535212" cy="545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.命题逻辑</a:t>
            </a:r>
          </a:p>
        </p:txBody>
      </p:sp>
      <p:pic>
        <p:nvPicPr>
          <p:cNvPr id="211" name="屏幕快照 2021-11-11 22.41.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3" y="3560620"/>
            <a:ext cx="9144001" cy="2383188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>
            <a:spLocks noGrp="1"/>
          </p:cNvSpPr>
          <p:nvPr>
            <p:ph type="body" sz="half" idx="4294967295"/>
          </p:nvPr>
        </p:nvSpPr>
        <p:spPr>
          <a:xfrm>
            <a:off x="457200" y="1419542"/>
            <a:ext cx="8229600" cy="2082559"/>
          </a:xfrm>
          <a:prstGeom prst="rect">
            <a:avLst/>
          </a:prstGeom>
        </p:spPr>
        <p:txBody>
          <a:bodyPr/>
          <a:lstStyle/>
          <a:p>
            <a:pPr marL="294894" indent="-294894" defTabSz="786384">
              <a:spcBef>
                <a:spcPts val="600"/>
              </a:spcBef>
              <a:buChar char="•"/>
              <a:defRPr sz="2752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知识库中的语句模型可能是</a:t>
            </a:r>
            <a:r>
              <a:rPr dirty="0"/>
              <a:t>：</a:t>
            </a:r>
          </a:p>
          <a:p>
            <a:pPr marL="603584" lvl="1" indent="-275924" defTabSz="786384">
              <a:spcBef>
                <a:spcPts val="600"/>
              </a:spcBef>
              <a:buFontTx/>
              <a:buChar char="•"/>
              <a:defRPr sz="2752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m</a:t>
            </a:r>
            <a:r>
              <a:rPr baseline="-5999" dirty="0"/>
              <a:t>1</a:t>
            </a:r>
            <a:r>
              <a:rPr dirty="0"/>
              <a:t>={P</a:t>
            </a:r>
            <a:r>
              <a:rPr baseline="-5999" dirty="0"/>
              <a:t>1,2</a:t>
            </a:r>
            <a:r>
              <a:rPr dirty="0"/>
              <a:t>=false, P</a:t>
            </a:r>
            <a:r>
              <a:rPr baseline="-5999" dirty="0"/>
              <a:t>2,2</a:t>
            </a:r>
            <a:r>
              <a:rPr dirty="0"/>
              <a:t>=false, P</a:t>
            </a:r>
            <a:r>
              <a:rPr baseline="-5999" dirty="0"/>
              <a:t>3,1</a:t>
            </a:r>
            <a:r>
              <a:rPr dirty="0"/>
              <a:t>=true}</a:t>
            </a:r>
          </a:p>
          <a:p>
            <a:pPr marL="638937" lvl="1" indent="-245745" defTabSz="786384">
              <a:spcBef>
                <a:spcPts val="0"/>
              </a:spcBef>
              <a:defRPr sz="240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三个命题词存在2</a:t>
            </a:r>
            <a:r>
              <a:rPr baseline="31999" dirty="0"/>
              <a:t>3</a:t>
            </a:r>
            <a:r>
              <a:rPr dirty="0"/>
              <a:t>=8个可能模型（如图7.5）。</a:t>
            </a:r>
          </a:p>
          <a:p>
            <a:pPr marL="294894" indent="-294894" defTabSz="786384">
              <a:spcBef>
                <a:spcPts val="600"/>
              </a:spcBef>
              <a:buChar char="•"/>
              <a:defRPr sz="275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逻辑联结词</a:t>
            </a:r>
            <a:r>
              <a:rPr dirty="0"/>
              <a:t>：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.命题逻辑</a:t>
            </a:r>
          </a:p>
        </p:txBody>
      </p:sp>
      <p:sp>
        <p:nvSpPr>
          <p:cNvPr id="216" name="Shape 216"/>
          <p:cNvSpPr>
            <a:spLocks noGrp="1"/>
          </p:cNvSpPr>
          <p:nvPr>
            <p:ph type="body" idx="4294967295"/>
          </p:nvPr>
        </p:nvSpPr>
        <p:spPr>
          <a:xfrm>
            <a:off x="457200" y="1602778"/>
            <a:ext cx="8229600" cy="4717093"/>
          </a:xfrm>
          <a:prstGeom prst="rect">
            <a:avLst/>
          </a:prstGeom>
        </p:spPr>
        <p:txBody>
          <a:bodyPr/>
          <a:lstStyle/>
          <a:p>
            <a:pPr>
              <a:buChar char="•"/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一个简单的知识库</a:t>
            </a:r>
            <a:r>
              <a:rPr lang="en-US" altLang="zh-CN" dirty="0" err="1"/>
              <a:t>KB</a:t>
            </a:r>
            <a:r>
              <a:rPr dirty="0"/>
              <a:t>：</a:t>
            </a:r>
          </a:p>
          <a:p>
            <a:pPr>
              <a:buChar char="•"/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  <a:p>
            <a:pPr>
              <a:buChar char="•"/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  <a:p>
            <a:pPr>
              <a:buChar char="•"/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  <a:p>
            <a:pPr>
              <a:buChar char="•"/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  <a:p>
            <a:pPr>
              <a:buChar char="•"/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以上足够推导出</a:t>
            </a:r>
            <a:r>
              <a:rPr dirty="0"/>
              <a:t> </a:t>
            </a:r>
            <a:r>
              <a:rPr i="0" dirty="0"/>
              <a:t>      ([1,2]</a:t>
            </a:r>
            <a:r>
              <a:rPr i="0" dirty="0" err="1"/>
              <a:t>中没有无底洞</a:t>
            </a:r>
            <a:r>
              <a:rPr i="0" dirty="0"/>
              <a:t>)</a:t>
            </a:r>
          </a:p>
        </p:txBody>
      </p:sp>
      <p:pic>
        <p:nvPicPr>
          <p:cNvPr id="217" name="屏幕快照 2021-11-11 23.04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32" y="2450214"/>
            <a:ext cx="6932511" cy="1742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354" y="4591186"/>
            <a:ext cx="722556" cy="472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21" name="屏幕快照 2021-11-11 23.07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" y="1230279"/>
            <a:ext cx="9144001" cy="397565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.命题逻辑</a:t>
            </a:r>
          </a:p>
        </p:txBody>
      </p:sp>
      <p:sp>
        <p:nvSpPr>
          <p:cNvPr id="223" name="Shape 223"/>
          <p:cNvSpPr>
            <a:spLocks noGrp="1"/>
          </p:cNvSpPr>
          <p:nvPr>
            <p:ph type="body" sz="half" idx="4294967295"/>
          </p:nvPr>
        </p:nvSpPr>
        <p:spPr>
          <a:xfrm>
            <a:off x="457200" y="5126900"/>
            <a:ext cx="8229600" cy="1651156"/>
          </a:xfrm>
          <a:prstGeom prst="rect">
            <a:avLst/>
          </a:prstGeom>
        </p:spPr>
        <p:txBody>
          <a:bodyPr/>
          <a:lstStyle/>
          <a:p>
            <a:pPr marL="342899" indent="-342899">
              <a:buChar char="•"/>
              <a:defRPr sz="2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知识库由R</a:t>
            </a:r>
            <a:r>
              <a:rPr baseline="-5999"/>
              <a:t>1</a:t>
            </a:r>
            <a:r>
              <a:t>到R</a:t>
            </a:r>
            <a:r>
              <a:rPr baseline="-5999"/>
              <a:t>5</a:t>
            </a:r>
            <a:r>
              <a:t>这些语句组成。</a:t>
            </a:r>
          </a:p>
          <a:p>
            <a:pPr marL="342899" indent="-342899">
              <a:buChar char="•"/>
              <a:defRPr sz="28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满足合取式                                         ，则KB为真</a:t>
            </a:r>
          </a:p>
        </p:txBody>
      </p:sp>
      <p:pic>
        <p:nvPicPr>
          <p:cNvPr id="224" name="屏幕快照 2021-11-11 23.11.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053" y="5670459"/>
            <a:ext cx="3497133" cy="489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.命题逻辑</a:t>
            </a:r>
          </a:p>
        </p:txBody>
      </p:sp>
      <p:pic>
        <p:nvPicPr>
          <p:cNvPr id="228" name="屏幕快照 2021-11-11 23.13.03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" y="2281290"/>
            <a:ext cx="9144001" cy="4134972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>
            <a:spLocks noGrp="1"/>
          </p:cNvSpPr>
          <p:nvPr>
            <p:ph type="body" sz="half" idx="4294967295"/>
          </p:nvPr>
        </p:nvSpPr>
        <p:spPr>
          <a:xfrm>
            <a:off x="420687" y="1134494"/>
            <a:ext cx="8229601" cy="1651157"/>
          </a:xfrm>
          <a:prstGeom prst="rect">
            <a:avLst/>
          </a:prstGeom>
        </p:spPr>
        <p:txBody>
          <a:bodyPr/>
          <a:lstStyle/>
          <a:p>
            <a:pPr marL="288035" indent="-288035" defTabSz="768095">
              <a:spcBef>
                <a:spcPts val="600"/>
              </a:spcBef>
              <a:buChar char="•"/>
              <a:defRPr sz="2016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命题词B</a:t>
            </a:r>
            <a:r>
              <a:rPr baseline="-5999" dirty="0"/>
              <a:t>1,1、</a:t>
            </a:r>
            <a:r>
              <a:rPr dirty="0"/>
              <a:t>B</a:t>
            </a:r>
            <a:r>
              <a:rPr baseline="-5999" dirty="0"/>
              <a:t>2,1、</a:t>
            </a:r>
            <a:r>
              <a:rPr dirty="0"/>
              <a:t>P</a:t>
            </a:r>
            <a:r>
              <a:rPr baseline="-5999" dirty="0"/>
              <a:t>1,1、</a:t>
            </a:r>
            <a:r>
              <a:rPr dirty="0"/>
              <a:t>P</a:t>
            </a:r>
            <a:r>
              <a:rPr baseline="-5999" dirty="0"/>
              <a:t>1,2、</a:t>
            </a:r>
            <a:r>
              <a:rPr dirty="0"/>
              <a:t>P</a:t>
            </a:r>
            <a:r>
              <a:rPr baseline="-5999" dirty="0"/>
              <a:t>2,1、</a:t>
            </a:r>
            <a:r>
              <a:rPr dirty="0"/>
              <a:t>P</a:t>
            </a:r>
            <a:r>
              <a:rPr baseline="-5999" dirty="0"/>
              <a:t>2,2、</a:t>
            </a:r>
            <a:r>
              <a:rPr dirty="0"/>
              <a:t>P</a:t>
            </a:r>
            <a:r>
              <a:rPr baseline="-5999" dirty="0"/>
              <a:t>3,1</a:t>
            </a:r>
            <a:r>
              <a:rPr dirty="0"/>
              <a:t>共7个符号，共2</a:t>
            </a:r>
            <a:r>
              <a:rPr baseline="31999" dirty="0"/>
              <a:t>7</a:t>
            </a:r>
            <a:r>
              <a:rPr dirty="0"/>
              <a:t>=128种可能</a:t>
            </a:r>
          </a:p>
          <a:p>
            <a:pPr marL="288035" indent="-288035" defTabSz="768095">
              <a:spcBef>
                <a:spcPts val="600"/>
              </a:spcBef>
              <a:buChar char="•"/>
              <a:defRPr sz="2016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其中三行KB为真</a:t>
            </a:r>
            <a:r>
              <a:rPr dirty="0"/>
              <a:t>，      </a:t>
            </a:r>
            <a:r>
              <a:rPr dirty="0" err="1"/>
              <a:t>为真，因此</a:t>
            </a:r>
            <a:r>
              <a:rPr i="0" dirty="0"/>
              <a:t>[1,2]</a:t>
            </a:r>
            <a:r>
              <a:rPr dirty="0"/>
              <a:t>中没有无底洞。P</a:t>
            </a:r>
            <a:r>
              <a:rPr baseline="-5999" dirty="0"/>
              <a:t>2,2</a:t>
            </a:r>
            <a:r>
              <a:rPr dirty="0"/>
              <a:t>有真有假，无法判断。</a:t>
            </a:r>
          </a:p>
        </p:txBody>
      </p:sp>
      <p:pic>
        <p:nvPicPr>
          <p:cNvPr id="230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508" y="1548005"/>
            <a:ext cx="581592" cy="380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>
            <a:lvl1pPr algn="r" defTabSz="557784">
              <a:defRPr sz="2684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目录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877823">
              <a:buSzTx/>
              <a:buNone/>
              <a:defRPr sz="3072"/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dirty="0" err="1">
                <a:latin typeface="Arial" panose="020B0604020202020204" pitchFamily="34" charset="0"/>
                <a:ea typeface="宋体"/>
                <a:cs typeface="Arial" panose="020B0604020202020204" pitchFamily="34" charset="0"/>
                <a:sym typeface="宋体"/>
              </a:rPr>
              <a:t>基于知识的</a:t>
            </a:r>
            <a:r>
              <a:rPr dirty="0" err="1">
                <a:latin typeface="Arial" panose="020B0604020202020204" pitchFamily="34" charset="0"/>
                <a:ea typeface="Thonburi"/>
                <a:cs typeface="Arial" panose="020B0604020202020204" pitchFamily="34" charset="0"/>
                <a:sym typeface="Thonburi"/>
              </a:rPr>
              <a:t>Agent</a:t>
            </a:r>
            <a:endParaRPr dirty="0">
              <a:latin typeface="Arial" panose="020B0604020202020204" pitchFamily="34" charset="0"/>
              <a:ea typeface="宋体"/>
              <a:cs typeface="Arial" panose="020B0604020202020204" pitchFamily="34" charset="0"/>
              <a:sym typeface="宋体"/>
            </a:endParaRPr>
          </a:p>
          <a:p>
            <a:pPr marL="0" indent="0" defTabSz="877823">
              <a:buSzTx/>
              <a:buNone/>
              <a:defRPr sz="3072"/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dirty="0" err="1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rPr>
              <a:t>Wumpus</a:t>
            </a:r>
            <a:r>
              <a:rPr dirty="0" err="1">
                <a:latin typeface="Arial" panose="020B0604020202020204" pitchFamily="34" charset="0"/>
                <a:ea typeface="宋体"/>
                <a:cs typeface="Arial" panose="020B0604020202020204" pitchFamily="34" charset="0"/>
                <a:sym typeface="宋体"/>
              </a:rPr>
              <a:t>世界</a:t>
            </a:r>
            <a:endParaRPr dirty="0">
              <a:latin typeface="Arial" panose="020B0604020202020204" pitchFamily="34" charset="0"/>
              <a:ea typeface="宋体"/>
              <a:cs typeface="Arial" panose="020B0604020202020204" pitchFamily="34" charset="0"/>
              <a:sym typeface="宋体"/>
            </a:endParaRPr>
          </a:p>
          <a:p>
            <a:pPr marL="0" indent="0" defTabSz="877823">
              <a:buSzTx/>
              <a:buNone/>
              <a:defRPr sz="3072"/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dirty="0" err="1">
                <a:latin typeface="Arial" panose="020B0604020202020204" pitchFamily="34" charset="0"/>
                <a:ea typeface="宋体"/>
                <a:cs typeface="Arial" panose="020B0604020202020204" pitchFamily="34" charset="0"/>
                <a:sym typeface="宋体"/>
              </a:rPr>
              <a:t>逻辑</a:t>
            </a:r>
            <a:endParaRPr dirty="0">
              <a:latin typeface="Arial" panose="020B0604020202020204" pitchFamily="34" charset="0"/>
              <a:ea typeface="宋体"/>
              <a:cs typeface="Arial" panose="020B0604020202020204" pitchFamily="34" charset="0"/>
              <a:sym typeface="宋体"/>
            </a:endParaRPr>
          </a:p>
          <a:p>
            <a:pPr marL="0" indent="0" defTabSz="877823">
              <a:buSzTx/>
              <a:buNone/>
              <a:defRPr sz="3072"/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dirty="0" err="1">
                <a:latin typeface="Arial" panose="020B0604020202020204" pitchFamily="34" charset="0"/>
                <a:ea typeface="宋体"/>
                <a:cs typeface="Arial" panose="020B0604020202020204" pitchFamily="34" charset="0"/>
                <a:sym typeface="宋体"/>
              </a:rPr>
              <a:t>命题逻辑</a:t>
            </a:r>
            <a:endParaRPr dirty="0">
              <a:latin typeface="Arial" panose="020B0604020202020204" pitchFamily="34" charset="0"/>
              <a:ea typeface="宋体"/>
              <a:cs typeface="Arial" panose="020B0604020202020204" pitchFamily="34" charset="0"/>
              <a:sym typeface="宋体"/>
            </a:endParaRPr>
          </a:p>
          <a:p>
            <a:pPr marL="0" indent="0" defTabSz="877823">
              <a:buSzTx/>
              <a:buNone/>
              <a:defRPr sz="3072"/>
            </a:pPr>
            <a:r>
              <a:rPr dirty="0">
                <a:latin typeface="Arial" panose="020B0604020202020204" pitchFamily="34" charset="0"/>
                <a:ea typeface="宋体"/>
                <a:cs typeface="Arial" panose="020B0604020202020204" pitchFamily="34" charset="0"/>
                <a:sym typeface="宋体"/>
              </a:rPr>
              <a:t>5. </a:t>
            </a:r>
            <a:r>
              <a:rPr dirty="0" err="1">
                <a:latin typeface="Arial" panose="020B0604020202020204" pitchFamily="34" charset="0"/>
                <a:ea typeface="宋体"/>
                <a:cs typeface="Arial" panose="020B0604020202020204" pitchFamily="34" charset="0"/>
                <a:sym typeface="宋体"/>
              </a:rPr>
              <a:t>归结证明</a:t>
            </a:r>
            <a:endParaRPr dirty="0">
              <a:latin typeface="Arial" panose="020B0604020202020204" pitchFamily="34" charset="0"/>
              <a:ea typeface="宋体"/>
              <a:cs typeface="Arial" panose="020B0604020202020204" pitchFamily="34" charset="0"/>
              <a:sym typeface="宋体"/>
            </a:endParaRPr>
          </a:p>
          <a:p>
            <a:pPr marL="0" indent="0" defTabSz="877823">
              <a:buSzTx/>
              <a:buNone/>
              <a:defRPr sz="3072"/>
            </a:pPr>
            <a:r>
              <a:rPr dirty="0">
                <a:latin typeface="Arial" panose="020B0604020202020204" pitchFamily="34" charset="0"/>
                <a:ea typeface="宋体"/>
                <a:cs typeface="Arial" panose="020B0604020202020204" pitchFamily="34" charset="0"/>
                <a:sym typeface="宋体"/>
              </a:rPr>
              <a:t>6. </a:t>
            </a:r>
            <a:r>
              <a:rPr dirty="0" err="1">
                <a:latin typeface="Arial" panose="020B0604020202020204" pitchFamily="34" charset="0"/>
                <a:ea typeface="宋体"/>
                <a:cs typeface="Arial" panose="020B0604020202020204" pitchFamily="34" charset="0"/>
                <a:sym typeface="宋体"/>
              </a:rPr>
              <a:t>基于命题逻辑的Agent</a:t>
            </a:r>
            <a:endParaRPr dirty="0">
              <a:latin typeface="Arial" panose="020B0604020202020204" pitchFamily="34" charset="0"/>
              <a:ea typeface="宋体"/>
              <a:cs typeface="Arial" panose="020B0604020202020204" pitchFamily="34" charset="0"/>
              <a:sym typeface="宋体"/>
            </a:endParaRPr>
          </a:p>
          <a:p>
            <a:pPr marL="0" indent="0" defTabSz="877823">
              <a:buSzTx/>
              <a:buNone/>
              <a:defRPr sz="3072"/>
            </a:pPr>
            <a:r>
              <a:rPr dirty="0">
                <a:latin typeface="Arial" panose="020B0604020202020204" pitchFamily="34" charset="0"/>
                <a:ea typeface="宋体"/>
                <a:cs typeface="Arial" panose="020B0604020202020204" pitchFamily="34" charset="0"/>
                <a:sym typeface="宋体"/>
              </a:rPr>
              <a:t>7. </a:t>
            </a:r>
            <a:r>
              <a:rPr dirty="0" err="1">
                <a:latin typeface="Arial" panose="020B0604020202020204" pitchFamily="34" charset="0"/>
                <a:ea typeface="宋体"/>
                <a:cs typeface="Arial" panose="020B0604020202020204" pitchFamily="34" charset="0"/>
                <a:sym typeface="宋体"/>
              </a:rPr>
              <a:t>一阶逻辑</a:t>
            </a:r>
            <a:endParaRPr dirty="0">
              <a:latin typeface="Arial" panose="020B0604020202020204" pitchFamily="34" charset="0"/>
              <a:ea typeface="宋体"/>
              <a:cs typeface="Arial" panose="020B0604020202020204" pitchFamily="34" charset="0"/>
              <a:sym typeface="宋体"/>
            </a:endParaRP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344535" y="6258242"/>
            <a:ext cx="342266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idx="4294967295"/>
          </p:nvPr>
        </p:nvSpPr>
        <p:spPr>
          <a:xfrm>
            <a:off x="107950" y="1268412"/>
            <a:ext cx="8712200" cy="5257801"/>
          </a:xfrm>
          <a:prstGeom prst="rect">
            <a:avLst/>
          </a:prstGeom>
        </p:spPr>
        <p:txBody>
          <a:bodyPr/>
          <a:lstStyle/>
          <a:p>
            <a:pPr marL="527399" indent="-527399" defTabSz="896111">
              <a:buClr>
                <a:srgbClr val="C3260C"/>
              </a:buClr>
              <a:buSzPct val="130000"/>
              <a:buFont typeface="Georgia"/>
              <a:buChar char="*"/>
              <a:defRPr sz="3136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一个公安人员审查一件盗窃案，已知的事实如下：</a:t>
            </a:r>
          </a:p>
          <a:p>
            <a:pPr marL="527399" indent="-527399" defTabSz="896111">
              <a:buClr>
                <a:srgbClr val="C3260C"/>
              </a:buClr>
              <a:buSzPct val="130000"/>
              <a:buFontTx/>
              <a:buAutoNum type="circleNumDbPlain"/>
              <a:defRPr sz="3136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或</a:t>
            </a:r>
            <a:r>
              <a:t>B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盗窃了</a:t>
            </a:r>
            <a:r>
              <a:t>x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；</a:t>
            </a:r>
          </a:p>
          <a:p>
            <a:pPr marL="527399" indent="-527399" defTabSz="896111">
              <a:buClr>
                <a:srgbClr val="C3260C"/>
              </a:buClr>
              <a:buSzPct val="130000"/>
              <a:buFontTx/>
              <a:buAutoNum type="circleNumDbPlain"/>
              <a:defRPr sz="3136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若</a:t>
            </a:r>
            <a:r>
              <a:t>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盗窃了</a:t>
            </a:r>
            <a:r>
              <a:t>x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，则作案时间不能发生在午夜前</a:t>
            </a:r>
            <a:r>
              <a:t>;</a:t>
            </a:r>
          </a:p>
          <a:p>
            <a:pPr marL="527399" indent="-527399" defTabSz="896111">
              <a:buClr>
                <a:srgbClr val="C3260C"/>
              </a:buClr>
              <a:buSzPct val="130000"/>
              <a:buFontTx/>
              <a:buAutoNum type="circleNumDbPlain"/>
              <a:defRPr sz="3136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若</a:t>
            </a:r>
            <a:r>
              <a:t>B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证词正确，则在午夜时屋里灯光未灭；</a:t>
            </a:r>
          </a:p>
          <a:p>
            <a:pPr marL="527399" indent="-527399" defTabSz="896111">
              <a:buClr>
                <a:srgbClr val="C3260C"/>
              </a:buClr>
              <a:buSzPct val="130000"/>
              <a:buFontTx/>
              <a:buAutoNum type="circleNumDbPlain"/>
              <a:defRPr sz="3136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若</a:t>
            </a:r>
            <a:r>
              <a:t>B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证词不正确，则作案时间发生在午夜前</a:t>
            </a:r>
            <a:r>
              <a:t>;</a:t>
            </a:r>
          </a:p>
          <a:p>
            <a:pPr marL="527399" indent="-527399" defTabSz="896111">
              <a:buClr>
                <a:srgbClr val="C3260C"/>
              </a:buClr>
              <a:buSzPct val="130000"/>
              <a:buFontTx/>
              <a:buAutoNum type="circleNumDbPlain"/>
              <a:defRPr sz="3136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午夜时屋里灯光灭了；</a:t>
            </a:r>
          </a:p>
          <a:p>
            <a:pPr marL="527399" indent="-527399" defTabSz="896111">
              <a:buClr>
                <a:srgbClr val="C3260C"/>
              </a:buClr>
              <a:buSzTx/>
              <a:buFont typeface="Georgia"/>
              <a:buNone/>
              <a:defRPr sz="3136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	试用演绎法找出盗窃犯。</a:t>
            </a:r>
          </a:p>
        </p:txBody>
      </p:sp>
      <p:sp>
        <p:nvSpPr>
          <p:cNvPr id="234" name="Shape 234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>
            <a:lvl1pPr algn="r" defTabSz="557784">
              <a:defRPr sz="2684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命题逻辑演绎推理回顾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idx="4294967295"/>
          </p:nvPr>
        </p:nvSpPr>
        <p:spPr>
          <a:xfrm>
            <a:off x="87312" y="1125537"/>
            <a:ext cx="8732838" cy="4679951"/>
          </a:xfrm>
          <a:prstGeom prst="rect">
            <a:avLst/>
          </a:prstGeom>
        </p:spPr>
        <p:txBody>
          <a:bodyPr/>
          <a:lstStyle/>
          <a:p>
            <a:pPr marL="228600" indent="-182562">
              <a:buClr>
                <a:srgbClr val="C3260C"/>
              </a:buClr>
              <a:buSzPct val="130000"/>
              <a:buFont typeface="Georgia"/>
              <a:buChar char="*"/>
              <a:defRPr>
                <a:solidFill>
                  <a:srgbClr val="4E67C8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解：</a:t>
            </a:r>
            <a:r>
              <a:rPr>
                <a:solidFill>
                  <a:srgbClr val="404040"/>
                </a:solidFill>
                <a:latin typeface="楷体_GB2312"/>
                <a:ea typeface="楷体_GB2312"/>
                <a:cs typeface="楷体_GB2312"/>
                <a:sym typeface="楷体_GB2312"/>
              </a:rPr>
              <a:t>先将已知事实中的各简单命题符号化，设：</a:t>
            </a:r>
          </a:p>
          <a:p>
            <a:pPr marL="182562" indent="-136525">
              <a:buClr>
                <a:srgbClr val="C3260C"/>
              </a:buClr>
              <a:buSzTx/>
              <a:buFont typeface="Georgia"/>
              <a:buNone/>
              <a:defRPr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	P: A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盗窃了</a:t>
            </a:r>
            <a:r>
              <a:t>x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；</a:t>
            </a:r>
          </a:p>
          <a:p>
            <a:pPr marL="182562" indent="-136525">
              <a:buClr>
                <a:srgbClr val="C3260C"/>
              </a:buClr>
              <a:buSzTx/>
              <a:buFont typeface="Georgia"/>
              <a:buNone/>
              <a:defRPr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	Q: B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盗窃了</a:t>
            </a:r>
            <a:r>
              <a:t>x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；</a:t>
            </a:r>
          </a:p>
          <a:p>
            <a:pPr marL="182562" indent="-136525">
              <a:buClr>
                <a:srgbClr val="C3260C"/>
              </a:buClr>
              <a:buSzTx/>
              <a:buFont typeface="Georgia"/>
              <a:buNone/>
              <a:defRPr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	R: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作案时间发生在午夜前</a:t>
            </a:r>
            <a:r>
              <a:t>;</a:t>
            </a:r>
          </a:p>
          <a:p>
            <a:pPr marL="182562" indent="-136525">
              <a:buClr>
                <a:srgbClr val="C3260C"/>
              </a:buClr>
              <a:buSzTx/>
              <a:buFont typeface="Georgia"/>
              <a:buNone/>
              <a:defRPr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	S: B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证词正确；</a:t>
            </a:r>
          </a:p>
          <a:p>
            <a:pPr marL="182562" indent="-136525">
              <a:buClr>
                <a:srgbClr val="C3260C"/>
              </a:buClr>
              <a:buSzTx/>
              <a:buFont typeface="Georgia"/>
              <a:buNone/>
              <a:defRPr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	T: </a:t>
            </a:r>
            <a:r>
              <a:rPr>
                <a:latin typeface="楷体_GB2312"/>
                <a:ea typeface="楷体_GB2312"/>
                <a:cs typeface="楷体_GB2312"/>
                <a:sym typeface="楷体_GB2312"/>
              </a:rPr>
              <a:t>在午夜时屋里灯光未灭；</a:t>
            </a:r>
          </a:p>
        </p:txBody>
      </p:sp>
      <p:sp>
        <p:nvSpPr>
          <p:cNvPr id="238" name="Shape 238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>
            <a:lvl1pPr algn="r" defTabSz="557784">
              <a:defRPr sz="2684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命题逻辑演绎推理回顾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>
            <a:lvl1pPr algn="r" defTabSz="557784">
              <a:defRPr sz="2684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命题逻辑演绎推理回顾</a:t>
            </a:r>
          </a:p>
        </p:txBody>
      </p:sp>
      <p:sp>
        <p:nvSpPr>
          <p:cNvPr id="242" name="Shape 242"/>
          <p:cNvSpPr>
            <a:spLocks noGrp="1"/>
          </p:cNvSpPr>
          <p:nvPr>
            <p:ph type="body" idx="4294967295"/>
          </p:nvPr>
        </p:nvSpPr>
        <p:spPr>
          <a:xfrm>
            <a:off x="158750" y="1057275"/>
            <a:ext cx="8712200" cy="5400675"/>
          </a:xfrm>
          <a:prstGeom prst="rect">
            <a:avLst/>
          </a:prstGeom>
        </p:spPr>
        <p:txBody>
          <a:bodyPr/>
          <a:lstStyle/>
          <a:p>
            <a:pPr marL="579119" indent="-579119" defTabSz="868680">
              <a:buClr>
                <a:srgbClr val="C3260C"/>
              </a:buClr>
              <a:buSzPct val="130000"/>
              <a:buFont typeface="Georgia"/>
              <a:buChar char="*"/>
              <a:defRPr sz="3040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 err="1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则各个前提为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：</a:t>
            </a:r>
          </a:p>
          <a:p>
            <a:pPr marL="579119" indent="-579119" defTabSz="868680">
              <a:buClr>
                <a:srgbClr val="C3260C"/>
              </a:buClr>
              <a:buSzPct val="130000"/>
              <a:buFontTx/>
              <a:buAutoNum type="circleNumDbPlain"/>
              <a:defRPr sz="3040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dirty="0" err="1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或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dirty="0" err="1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盗窃了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dirty="0" err="1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；</a:t>
            </a:r>
            <a:r>
              <a:rPr dirty="0" err="1">
                <a:solidFill>
                  <a:srgbClr val="4E67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 err="1">
                <a:solidFill>
                  <a:srgbClr val="4E67C8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 err="1">
                <a:solidFill>
                  <a:srgbClr val="4E67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dirty="0">
              <a:solidFill>
                <a:srgbClr val="4E67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9119" indent="-579119" defTabSz="868680">
              <a:buClr>
                <a:srgbClr val="C3260C"/>
              </a:buClr>
              <a:buSzPct val="130000"/>
              <a:buFontTx/>
              <a:buAutoNum type="circleNumDbPlain"/>
              <a:defRPr sz="3040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 err="1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若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dirty="0" err="1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盗窃了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dirty="0" err="1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，则作案时间不能发生在午夜前；</a:t>
            </a:r>
            <a:r>
              <a:rPr dirty="0" err="1">
                <a:solidFill>
                  <a:srgbClr val="4E67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solidFill>
                  <a:srgbClr val="4E67C8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→¬</a:t>
            </a:r>
            <a:r>
              <a:rPr dirty="0">
                <a:solidFill>
                  <a:srgbClr val="4E67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  <a:p>
            <a:pPr marL="579119" indent="-579119" defTabSz="868680">
              <a:buClr>
                <a:srgbClr val="C3260C"/>
              </a:buClr>
              <a:buSzPct val="130000"/>
              <a:buFontTx/>
              <a:buAutoNum type="circleNumDbPlain"/>
              <a:defRPr sz="3040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 err="1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若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dirty="0" err="1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证词正确，则在午夜时屋里灯光未灭；</a:t>
            </a:r>
            <a:r>
              <a:rPr dirty="0" err="1">
                <a:solidFill>
                  <a:srgbClr val="4E67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dirty="0" err="1">
                <a:solidFill>
                  <a:srgbClr val="4E67C8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</a:t>
            </a:r>
            <a:r>
              <a:rPr dirty="0" err="1">
                <a:solidFill>
                  <a:srgbClr val="4E67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dirty="0">
              <a:solidFill>
                <a:srgbClr val="4E67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9119" indent="-579119" defTabSz="868680">
              <a:buClr>
                <a:srgbClr val="C3260C"/>
              </a:buClr>
              <a:buSzPct val="130000"/>
              <a:buFontTx/>
              <a:buAutoNum type="circleNumDbPlain"/>
              <a:defRPr sz="3040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 err="1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若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dirty="0" err="1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证词不正确，则作案时间发生在午夜前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；</a:t>
            </a:r>
            <a:r>
              <a:rPr dirty="0">
                <a:solidFill>
                  <a:srgbClr val="4E67C8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¬</a:t>
            </a:r>
            <a:r>
              <a:rPr dirty="0">
                <a:solidFill>
                  <a:srgbClr val="4E67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dirty="0">
                <a:solidFill>
                  <a:srgbClr val="4E67C8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</a:t>
            </a:r>
            <a:r>
              <a:rPr dirty="0">
                <a:solidFill>
                  <a:srgbClr val="4E67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  <a:p>
            <a:pPr marL="579119" indent="-579119" defTabSz="868680">
              <a:buClr>
                <a:srgbClr val="C3260C"/>
              </a:buClr>
              <a:buSzPct val="130000"/>
              <a:buFontTx/>
              <a:buAutoNum type="circleNumDbPlain"/>
              <a:defRPr sz="3040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 err="1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午夜时屋里灯光灭了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；</a:t>
            </a:r>
            <a:r>
              <a:rPr dirty="0">
                <a:solidFill>
                  <a:srgbClr val="4E67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solidFill>
                  <a:srgbClr val="4E67C8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¬</a:t>
            </a:r>
            <a:r>
              <a:rPr dirty="0">
                <a:solidFill>
                  <a:srgbClr val="4E67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idx="4294967295"/>
          </p:nvPr>
        </p:nvSpPr>
        <p:spPr>
          <a:xfrm>
            <a:off x="374650" y="1085850"/>
            <a:ext cx="8229600" cy="5562997"/>
          </a:xfrm>
          <a:prstGeom prst="rect">
            <a:avLst/>
          </a:prstGeom>
        </p:spPr>
        <p:txBody>
          <a:bodyPr/>
          <a:lstStyle/>
          <a:p>
            <a:pPr marL="518160" indent="-518160" defTabSz="777240">
              <a:spcBef>
                <a:spcPts val="500"/>
              </a:spcBef>
              <a:buClr>
                <a:srgbClr val="C3260C"/>
              </a:buClr>
              <a:buSzPct val="130000"/>
              <a:buFont typeface="Georgia"/>
              <a:buChar char="*"/>
              <a:defRPr sz="2380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Q, P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→¬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R, S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T, 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¬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R, 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¬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8160" indent="-518160" defTabSz="777240">
              <a:spcBef>
                <a:spcPts val="500"/>
              </a:spcBef>
              <a:buClr>
                <a:srgbClr val="C3260C"/>
              </a:buClr>
              <a:buSzPct val="130000"/>
              <a:buFont typeface="Georgia"/>
              <a:buChar char="*"/>
              <a:defRPr sz="2380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8160" indent="-518160" defTabSz="777240">
              <a:spcBef>
                <a:spcPts val="500"/>
              </a:spcBef>
              <a:buClr>
                <a:srgbClr val="C3260C"/>
              </a:buClr>
              <a:buSzPct val="130000"/>
              <a:buFontTx/>
              <a:buAutoNum type="arabicPeriod"/>
              <a:defRPr sz="2380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¬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				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规则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518160" indent="-518160" defTabSz="777240">
              <a:spcBef>
                <a:spcPts val="500"/>
              </a:spcBef>
              <a:buClr>
                <a:srgbClr val="C3260C"/>
              </a:buClr>
              <a:buSzPct val="130000"/>
              <a:buFontTx/>
              <a:buAutoNum type="arabicPeriod"/>
              <a:defRPr sz="2380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				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规则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518160" indent="-518160" defTabSz="777240">
              <a:spcBef>
                <a:spcPts val="500"/>
              </a:spcBef>
              <a:buClr>
                <a:srgbClr val="C3260C"/>
              </a:buClr>
              <a:buSzPct val="130000"/>
              <a:buFontTx/>
              <a:buAutoNum type="arabicPeriod"/>
              <a:defRPr sz="2380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¬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S				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规则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，根据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</a:p>
          <a:p>
            <a:pPr marL="518160" indent="-518160" defTabSz="777240">
              <a:spcBef>
                <a:spcPts val="500"/>
              </a:spcBef>
              <a:buClr>
                <a:srgbClr val="C3260C"/>
              </a:buClr>
              <a:buSzPct val="130000"/>
              <a:buFontTx/>
              <a:buAutoNum type="arabicPeriod"/>
              <a:defRPr sz="2380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¬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R				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规则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518160" indent="-518160" defTabSz="777240">
              <a:spcBef>
                <a:spcPts val="500"/>
              </a:spcBef>
              <a:buClr>
                <a:srgbClr val="C3260C"/>
              </a:buClr>
              <a:buSzPct val="130000"/>
              <a:buFontTx/>
              <a:buAutoNum type="arabicPeriod"/>
              <a:defRPr sz="2380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R					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规则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，根据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3,4</a:t>
            </a:r>
          </a:p>
          <a:p>
            <a:pPr marL="518160" indent="-518160" defTabSz="777240">
              <a:spcBef>
                <a:spcPts val="500"/>
              </a:spcBef>
              <a:buClr>
                <a:srgbClr val="C3260C"/>
              </a:buClr>
              <a:buSzPct val="130000"/>
              <a:buFontTx/>
              <a:buAutoNum type="arabicPeriod"/>
              <a:defRPr sz="2380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→¬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R				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规则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518160" indent="-518160" defTabSz="777240">
              <a:spcBef>
                <a:spcPts val="500"/>
              </a:spcBef>
              <a:buClr>
                <a:srgbClr val="C3260C"/>
              </a:buClr>
              <a:buSzPct val="130000"/>
              <a:buFontTx/>
              <a:buAutoNum type="arabicPeriod"/>
              <a:defRPr sz="2380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¬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				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规则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，根据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5,6</a:t>
            </a:r>
          </a:p>
          <a:p>
            <a:pPr marL="518160" indent="-518160" defTabSz="777240">
              <a:spcBef>
                <a:spcPts val="500"/>
              </a:spcBef>
              <a:buClr>
                <a:srgbClr val="C3260C"/>
              </a:buClr>
              <a:buSzPct val="130000"/>
              <a:buFontTx/>
              <a:buAutoNum type="arabicPeriod"/>
              <a:defRPr sz="2380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				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规则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518160" indent="-518160" defTabSz="777240">
              <a:spcBef>
                <a:spcPts val="500"/>
              </a:spcBef>
              <a:buClr>
                <a:srgbClr val="C3260C"/>
              </a:buClr>
              <a:buSzPct val="130000"/>
              <a:buFontTx/>
              <a:buAutoNum type="arabicPeriod"/>
              <a:defRPr sz="2380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					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规则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，根据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7,8</a:t>
            </a:r>
          </a:p>
          <a:p>
            <a:pPr marL="518160" indent="-518160" defTabSz="777240">
              <a:spcBef>
                <a:spcPts val="500"/>
              </a:spcBef>
              <a:buClr>
                <a:srgbClr val="C3260C"/>
              </a:buClr>
              <a:buSzPct val="130000"/>
              <a:buFont typeface="Georgia"/>
              <a:buChar char="*"/>
              <a:defRPr sz="2380"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 err="1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因此，是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dirty="0" err="1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盗窃了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。</a:t>
            </a:r>
          </a:p>
        </p:txBody>
      </p:sp>
      <p:sp>
        <p:nvSpPr>
          <p:cNvPr id="246" name="Shape 246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>
            <a:lvl1pPr algn="r" defTabSz="557784">
              <a:defRPr sz="2684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命题逻辑演绎推理回顾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49" name="Shape 249"/>
          <p:cNvSpPr>
            <a:spLocks noGrp="1"/>
          </p:cNvSpPr>
          <p:nvPr>
            <p:ph type="body" idx="4294967295"/>
          </p:nvPr>
        </p:nvSpPr>
        <p:spPr>
          <a:xfrm>
            <a:off x="250825" y="1379537"/>
            <a:ext cx="7875588" cy="5145088"/>
          </a:xfrm>
          <a:prstGeom prst="rect">
            <a:avLst/>
          </a:prstGeom>
        </p:spPr>
        <p:txBody>
          <a:bodyPr/>
          <a:lstStyle/>
          <a:p>
            <a:pPr marL="685800" indent="-685800">
              <a:buClr>
                <a:srgbClr val="C3260C"/>
              </a:buClr>
              <a:buSzPct val="130000"/>
              <a:buFontTx/>
              <a:buAutoNum type="arabicPeriod"/>
              <a:tabLst>
                <a:tab pos="1143000" algn="l"/>
                <a:tab pos="1993900" algn="l"/>
              </a:tabLst>
              <a:defRPr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∧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  <a:p>
            <a:pPr marL="685800" indent="-685800">
              <a:buClr>
                <a:srgbClr val="C3260C"/>
              </a:buClr>
              <a:buSzPct val="130000"/>
              <a:buFontTx/>
              <a:buAutoNum type="arabicPeriod"/>
              <a:tabLst>
                <a:tab pos="1143000" algn="l"/>
                <a:tab pos="1993900" algn="l"/>
              </a:tabLst>
              <a:defRPr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∧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  <a:p>
            <a:pPr marL="685800" indent="-685800">
              <a:buClr>
                <a:srgbClr val="C3260C"/>
              </a:buClr>
              <a:buSzPct val="130000"/>
              <a:buFontTx/>
              <a:buAutoNum type="arabicPeriod"/>
              <a:tabLst>
                <a:tab pos="1143000" algn="l"/>
                <a:tab pos="1993900" algn="l"/>
              </a:tabLst>
              <a:defRPr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  <a:p>
            <a:pPr marL="685800" indent="-685800">
              <a:buClr>
                <a:srgbClr val="C3260C"/>
              </a:buClr>
              <a:buSzPct val="130000"/>
              <a:buFontTx/>
              <a:buAutoNum type="arabicPeriod"/>
              <a:tabLst>
                <a:tab pos="1143000" algn="l"/>
                <a:tab pos="1993900" algn="l"/>
              </a:tabLst>
              <a:defRPr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  <a:p>
            <a:pPr marL="685800" indent="-685800">
              <a:buClr>
                <a:srgbClr val="C3260C"/>
              </a:buClr>
              <a:buSzPct val="130000"/>
              <a:buFontTx/>
              <a:buAutoNum type="arabicPeriod"/>
              <a:tabLst>
                <a:tab pos="1143000" algn="l"/>
                <a:tab pos="1993900" algn="l"/>
              </a:tabLst>
              <a:defRPr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¬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(P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Q)</a:t>
            </a:r>
          </a:p>
          <a:p>
            <a:pPr marL="685800" indent="-685800">
              <a:buClr>
                <a:srgbClr val="C3260C"/>
              </a:buClr>
              <a:buSzPct val="130000"/>
              <a:buFontTx/>
              <a:buAutoNum type="arabicPeriod"/>
              <a:tabLst>
                <a:tab pos="1143000" algn="l"/>
                <a:tab pos="1993900" algn="l"/>
              </a:tabLst>
              <a:defRPr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(P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Q)</a:t>
            </a:r>
          </a:p>
          <a:p>
            <a:pPr marL="685800" indent="-685800">
              <a:buClr>
                <a:srgbClr val="C3260C"/>
              </a:buClr>
              <a:buSzPct val="130000"/>
              <a:buFontTx/>
              <a:buAutoNum type="arabicPeriod"/>
              <a:tabLst>
                <a:tab pos="1143000" algn="l"/>
                <a:tab pos="1993900" algn="l"/>
              </a:tabLst>
              <a:defRPr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¬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(P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Q)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  <a:p>
            <a:pPr marL="685800" indent="-685800">
              <a:buClr>
                <a:srgbClr val="C3260C"/>
              </a:buClr>
              <a:buSzPct val="130000"/>
              <a:buFontTx/>
              <a:buAutoNum type="arabicPeriod"/>
              <a:tabLst>
                <a:tab pos="1143000" algn="l"/>
                <a:tab pos="1993900" algn="l"/>
              </a:tabLst>
              <a:defRPr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¬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(P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Q)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⇒¬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</p:txBody>
      </p:sp>
      <p:sp>
        <p:nvSpPr>
          <p:cNvPr id="250" name="Shape 250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>
            <a:lvl1pPr algn="r" defTabSz="557784">
              <a:defRPr sz="2684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基本蕴涵式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1" build="p" bldLvl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53" name="Shape 253"/>
          <p:cNvSpPr>
            <a:spLocks noGrp="1"/>
          </p:cNvSpPr>
          <p:nvPr>
            <p:ph type="body" idx="4294967295"/>
          </p:nvPr>
        </p:nvSpPr>
        <p:spPr>
          <a:xfrm>
            <a:off x="250825" y="1423987"/>
            <a:ext cx="8497888" cy="4237038"/>
          </a:xfrm>
          <a:prstGeom prst="rect">
            <a:avLst/>
          </a:prstGeom>
        </p:spPr>
        <p:txBody>
          <a:bodyPr/>
          <a:lstStyle/>
          <a:p>
            <a:pPr marL="862012" indent="-862012">
              <a:buClr>
                <a:srgbClr val="C3260C"/>
              </a:buClr>
              <a:buSzPct val="130000"/>
              <a:buFontTx/>
              <a:buAutoNum type="arabicPeriod"/>
              <a:tabLst>
                <a:tab pos="1143000" algn="l"/>
                <a:tab pos="1993900" algn="l"/>
              </a:tabLst>
              <a:defRPr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，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∧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  <a:p>
            <a:pPr marL="862012" indent="-862012">
              <a:buClr>
                <a:srgbClr val="C3260C"/>
              </a:buClr>
              <a:buSzPct val="130000"/>
              <a:buFontTx/>
              <a:buAutoNum type="arabicPeriod"/>
              <a:tabLst>
                <a:tab pos="1143000" algn="l"/>
                <a:tab pos="1993900" algn="l"/>
              </a:tabLst>
              <a:defRPr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¬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，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   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归结规则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62012" indent="-862012">
              <a:buClr>
                <a:srgbClr val="C3260C"/>
              </a:buClr>
              <a:buSzPct val="130000"/>
              <a:buFontTx/>
              <a:buAutoNum type="arabicPeriod"/>
              <a:tabLst>
                <a:tab pos="1143000" algn="l"/>
                <a:tab pos="1993900" algn="l"/>
              </a:tabLst>
              <a:defRPr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，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  <a:p>
            <a:pPr marL="862012" indent="-862012">
              <a:buClr>
                <a:srgbClr val="C3260C"/>
              </a:buClr>
              <a:buSzPct val="130000"/>
              <a:buFontTx/>
              <a:buAutoNum type="arabicPeriod"/>
              <a:tabLst>
                <a:tab pos="1143000" algn="l"/>
                <a:tab pos="1993900" algn="l"/>
              </a:tabLst>
              <a:defRPr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¬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，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⇒¬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  <a:p>
            <a:pPr marL="862012" indent="-862012">
              <a:buClr>
                <a:srgbClr val="C3260C"/>
              </a:buClr>
              <a:buSzPct val="130000"/>
              <a:buFontTx/>
              <a:buAutoNum type="arabicPeriod"/>
              <a:tabLst>
                <a:tab pos="1143000" algn="l"/>
                <a:tab pos="1993900" algn="l"/>
              </a:tabLst>
              <a:defRPr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，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  <a:p>
            <a:pPr marL="862012" indent="-862012">
              <a:buClr>
                <a:srgbClr val="C3260C"/>
              </a:buClr>
              <a:buSzPct val="130000"/>
              <a:buFontTx/>
              <a:buAutoNum type="arabicPeriod"/>
              <a:tabLst>
                <a:tab pos="1143000" algn="l"/>
                <a:tab pos="1993900" algn="l"/>
              </a:tabLst>
              <a:defRPr>
                <a:solidFill>
                  <a:srgbClr val="40404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，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dirty="0"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，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dirty="0"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⇒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R </a:t>
            </a:r>
          </a:p>
        </p:txBody>
      </p:sp>
      <p:sp>
        <p:nvSpPr>
          <p:cNvPr id="254" name="Shape 254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>
            <a:lvl1pPr algn="r" defTabSz="557784">
              <a:defRPr sz="2684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基本蕴涵式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1" build="p" bldLvl="5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idx="4294967295"/>
          </p:nvPr>
        </p:nvSpPr>
        <p:spPr>
          <a:xfrm>
            <a:off x="107950" y="1628775"/>
            <a:ext cx="8839200" cy="441556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900"/>
              </a:spcBef>
              <a:buClr>
                <a:srgbClr val="C3260C"/>
              </a:buClr>
              <a:buSzTx/>
              <a:buFont typeface="Georgia"/>
              <a:buNone/>
              <a:tabLst>
                <a:tab pos="1143000" algn="l"/>
                <a:tab pos="1993900" algn="l"/>
              </a:tabLst>
              <a:defRPr>
                <a:solidFill>
                  <a:srgbClr val="21274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1)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</a:t>
            </a:r>
            <a:r>
              <a:rPr lang="en-US" altLang="zh-CN" dirty="0">
                <a:solidFill>
                  <a:srgbClr val="212745"/>
                </a:solidFill>
                <a:latin typeface="Arial" panose="020B0604020202020204" pitchFamily="34" charset="0"/>
                <a:ea typeface="楷体_GB2312" pitchFamily="1" charset="-122"/>
                <a:sym typeface="Symbol" pitchFamily="2" charset="2"/>
              </a:rPr>
              <a:t>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H)=(G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H)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∧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G)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；                            </a:t>
            </a:r>
          </a:p>
          <a:p>
            <a:pPr marL="0" indent="0">
              <a:spcBef>
                <a:spcPts val="1900"/>
              </a:spcBef>
              <a:buClr>
                <a:srgbClr val="C3260C"/>
              </a:buClr>
              <a:buSzTx/>
              <a:buFont typeface="Georgia"/>
              <a:buNone/>
              <a:tabLst>
                <a:tab pos="1143000" algn="l"/>
                <a:tab pos="1993900" algn="l"/>
              </a:tabLst>
              <a:defRPr>
                <a:solidFill>
                  <a:srgbClr val="21274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→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H)=(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¬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H)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；                                     </a:t>
            </a:r>
          </a:p>
          <a:p>
            <a:pPr marL="0" indent="0">
              <a:spcBef>
                <a:spcPts val="1900"/>
              </a:spcBef>
              <a:buClr>
                <a:srgbClr val="C3260C"/>
              </a:buClr>
              <a:buSzTx/>
              <a:buFont typeface="Georgia"/>
              <a:buNone/>
              <a:tabLst>
                <a:tab pos="1143000" algn="l"/>
                <a:tab pos="1993900" algn="l"/>
              </a:tabLst>
              <a:defRPr>
                <a:solidFill>
                  <a:srgbClr val="21274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3)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G=G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，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∧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G=G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；               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dirty="0" err="1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等幂律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spcBef>
                <a:spcPts val="1900"/>
              </a:spcBef>
              <a:buClr>
                <a:srgbClr val="C3260C"/>
              </a:buClr>
              <a:buSzTx/>
              <a:buFont typeface="Georgia"/>
              <a:buNone/>
              <a:tabLst>
                <a:tab pos="1143000" algn="l"/>
                <a:tab pos="1993900" algn="l"/>
              </a:tabLst>
              <a:defRPr>
                <a:solidFill>
                  <a:srgbClr val="21274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4)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H=H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，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∧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H=H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∧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；      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dirty="0" err="1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交换律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spcBef>
                <a:spcPts val="1900"/>
              </a:spcBef>
              <a:buClr>
                <a:srgbClr val="C3260C"/>
              </a:buClr>
              <a:buSzTx/>
              <a:buFont typeface="Georgia"/>
              <a:buNone/>
              <a:tabLst>
                <a:tab pos="1143000" algn="l"/>
                <a:tab pos="1993900" algn="l"/>
              </a:tabLst>
              <a:defRPr>
                <a:solidFill>
                  <a:srgbClr val="21274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5)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S)=(G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H)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，</a:t>
            </a:r>
            <a:br>
              <a:rPr dirty="0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</a:b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∧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∧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S)=(G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∧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H)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∧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；             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dirty="0" err="1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结合律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58" name="Shape 258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>
            <a:lvl1pPr algn="r" defTabSz="557784">
              <a:defRPr sz="2684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基本等价式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1" build="p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body" idx="4294967295"/>
          </p:nvPr>
        </p:nvSpPr>
        <p:spPr>
          <a:xfrm>
            <a:off x="179387" y="1443037"/>
            <a:ext cx="8424863" cy="4938714"/>
          </a:xfrm>
          <a:prstGeom prst="rect">
            <a:avLst/>
          </a:prstGeom>
        </p:spPr>
        <p:txBody>
          <a:bodyPr/>
          <a:lstStyle/>
          <a:p>
            <a:pPr marL="0" indent="0" defTabSz="877823">
              <a:spcBef>
                <a:spcPts val="1800"/>
              </a:spcBef>
              <a:buClr>
                <a:srgbClr val="C3260C"/>
              </a:buClr>
              <a:buSzTx/>
              <a:buFont typeface="Georgia"/>
              <a:buNone/>
              <a:tabLst>
                <a:tab pos="1092200" algn="l"/>
                <a:tab pos="1905000" algn="l"/>
              </a:tabLst>
              <a:defRPr sz="3072">
                <a:solidFill>
                  <a:srgbClr val="21274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6)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∧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H)=G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，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∧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H)=G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； 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dirty="0" err="1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吸收律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defTabSz="877823">
              <a:spcBef>
                <a:spcPts val="1800"/>
              </a:spcBef>
              <a:buClr>
                <a:srgbClr val="C3260C"/>
              </a:buClr>
              <a:buSzTx/>
              <a:buFont typeface="Georgia"/>
              <a:buNone/>
              <a:tabLst>
                <a:tab pos="1092200" algn="l"/>
                <a:tab pos="1905000" algn="l"/>
              </a:tabLst>
              <a:defRPr sz="3072">
                <a:solidFill>
                  <a:srgbClr val="21274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7)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∧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S)=(G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H)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∧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S)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，</a:t>
            </a:r>
            <a:br>
              <a:rPr dirty="0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</a:b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∧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S)=(G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∧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H)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∧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S)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；      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dirty="0" err="1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分配律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defTabSz="877823">
              <a:spcBef>
                <a:spcPts val="1800"/>
              </a:spcBef>
              <a:buClr>
                <a:srgbClr val="C3260C"/>
              </a:buClr>
              <a:buSzTx/>
              <a:buFont typeface="Georgia"/>
              <a:buNone/>
              <a:tabLst>
                <a:tab pos="1092200" algn="l"/>
                <a:tab pos="1905000" algn="l"/>
              </a:tabLst>
              <a:defRPr sz="3072">
                <a:solidFill>
                  <a:srgbClr val="21274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8)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0=G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，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∧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1=G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；                 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dirty="0" err="1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同一律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defTabSz="877823">
              <a:spcBef>
                <a:spcPts val="1800"/>
              </a:spcBef>
              <a:buClr>
                <a:srgbClr val="C3260C"/>
              </a:buClr>
              <a:buSzTx/>
              <a:buFont typeface="Georgia"/>
              <a:buNone/>
              <a:tabLst>
                <a:tab pos="1092200" algn="l"/>
                <a:tab pos="1905000" algn="l"/>
              </a:tabLst>
              <a:defRPr sz="3072">
                <a:solidFill>
                  <a:srgbClr val="21274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9)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∧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0=0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，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1=1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；                   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dirty="0" err="1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零一律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defTabSz="877823">
              <a:spcBef>
                <a:spcPts val="1800"/>
              </a:spcBef>
              <a:buClr>
                <a:srgbClr val="C3260C"/>
              </a:buClr>
              <a:buSzTx/>
              <a:buFont typeface="Georgia"/>
              <a:buNone/>
              <a:tabLst>
                <a:tab pos="1092200" algn="l"/>
                <a:tab pos="1905000" algn="l"/>
              </a:tabLst>
              <a:defRPr sz="3072">
                <a:solidFill>
                  <a:srgbClr val="21274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10)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¬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H)=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¬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∧¬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，</a:t>
            </a:r>
            <a:br>
              <a:rPr dirty="0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</a:b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¬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∧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H)=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¬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Symbol"/>
                <a:cs typeface="Arial" panose="020B0604020202020204" pitchFamily="34" charset="0"/>
                <a:sym typeface="Symbol"/>
              </a:rPr>
              <a:t>∨¬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。               </a:t>
            </a:r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  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dirty="0" err="1">
                <a:solidFill>
                  <a:srgbClr val="404040"/>
                </a:solidFill>
                <a:latin typeface="Arial" panose="020B0604020202020204" pitchFamily="34" charset="0"/>
                <a:ea typeface="楷体_GB2312"/>
                <a:cs typeface="Arial" panose="020B0604020202020204" pitchFamily="34" charset="0"/>
                <a:sym typeface="楷体_GB2312"/>
              </a:rPr>
              <a:t>摩根律</a:t>
            </a:r>
            <a:r>
              <a:rPr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62" name="Shape 262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>
            <a:lvl1pPr algn="r" defTabSz="557784">
              <a:defRPr sz="2684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t>基本等价式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1" build="p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.命题逻辑</a:t>
            </a:r>
          </a:p>
        </p:txBody>
      </p:sp>
      <p:pic>
        <p:nvPicPr>
          <p:cNvPr id="266" name="屏幕快照 2021-12-21 22.42.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13" y="1981436"/>
            <a:ext cx="6130803" cy="1648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屏幕快照 2021-12-21 22.42.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3" y="3653115"/>
            <a:ext cx="8229601" cy="2339984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268"/>
          <p:cNvSpPr>
            <a:spLocks noGrp="1"/>
          </p:cNvSpPr>
          <p:nvPr>
            <p:ph type="body" sz="quarter" idx="4294967295"/>
          </p:nvPr>
        </p:nvSpPr>
        <p:spPr>
          <a:xfrm>
            <a:off x="304800" y="1079487"/>
            <a:ext cx="8229600" cy="5503876"/>
          </a:xfrm>
          <a:prstGeom prst="rect">
            <a:avLst/>
          </a:prstGeom>
        </p:spPr>
        <p:txBody>
          <a:bodyPr>
            <a:normAutofit/>
          </a:bodyPr>
          <a:lstStyle>
            <a:lvl1pPr marL="342899" indent="-342899">
              <a:buChar char="•"/>
              <a:defRPr sz="28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 err="1"/>
              <a:t>推导和证明：利用推理规则</a:t>
            </a:r>
            <a:br>
              <a:rPr lang="en-US" dirty="0"/>
            </a:br>
            <a:r>
              <a:rPr lang="en-US" sz="2000" i="0" dirty="0" err="1"/>
              <a:t>首先</a:t>
            </a:r>
            <a:r>
              <a:rPr lang="zh-CN" altLang="en-US" sz="2000" i="0" dirty="0"/>
              <a:t>由</a:t>
            </a:r>
            <a:r>
              <a:rPr lang="en-US" altLang="zh-CN" sz="2000" i="0" dirty="0"/>
              <a:t>R</a:t>
            </a:r>
            <a:r>
              <a:rPr lang="en-US" altLang="zh-CN" sz="2000" i="0" baseline="-25000" dirty="0"/>
              <a:t>2</a:t>
            </a:r>
            <a:r>
              <a:rPr lang="zh-CN" altLang="en-US" sz="2000" i="0" dirty="0"/>
              <a:t>推出</a:t>
            </a:r>
            <a:r>
              <a:rPr lang="en-US" altLang="zh-CN" sz="2000" i="0" dirty="0"/>
              <a:t>R</a:t>
            </a:r>
            <a:r>
              <a:rPr lang="en-US" altLang="zh-CN" sz="2000" i="0" baseline="-25000" dirty="0"/>
              <a:t>6</a:t>
            </a:r>
            <a:r>
              <a:rPr lang="zh-CN" altLang="en-US" sz="2000" i="0" dirty="0"/>
              <a:t>：</a:t>
            </a:r>
            <a:br>
              <a:rPr lang="en-US" altLang="zh-CN" sz="2000" i="0" dirty="0"/>
            </a:br>
            <a:br>
              <a:rPr lang="en-US" altLang="zh-CN" sz="2000" i="0" dirty="0"/>
            </a:br>
            <a:br>
              <a:rPr lang="en-US" altLang="zh-CN" sz="2000" i="0" dirty="0"/>
            </a:br>
            <a:br>
              <a:rPr lang="en-US" altLang="zh-CN" sz="2000" i="0" dirty="0"/>
            </a:br>
            <a:br>
              <a:rPr lang="en-US" altLang="zh-CN" sz="2000" i="0" dirty="0"/>
            </a:br>
            <a:br>
              <a:rPr lang="en-US" altLang="zh-CN" sz="2000" i="0" dirty="0"/>
            </a:br>
            <a:br>
              <a:rPr lang="en-US" altLang="zh-CN" sz="2000" i="0" dirty="0"/>
            </a:br>
            <a:br>
              <a:rPr lang="en-US" altLang="zh-CN" sz="2000" i="0" dirty="0"/>
            </a:br>
            <a:br>
              <a:rPr lang="en-US" altLang="zh-CN" sz="2000" i="0" dirty="0"/>
            </a:br>
            <a:br>
              <a:rPr lang="en-US" altLang="zh-CN" sz="2000" i="0" dirty="0"/>
            </a:br>
            <a:br>
              <a:rPr lang="en-US" altLang="zh-CN" sz="2000" i="0" dirty="0"/>
            </a:br>
            <a:br>
              <a:rPr lang="en-US" altLang="zh-CN" sz="2000" i="0" dirty="0"/>
            </a:br>
            <a:br>
              <a:rPr lang="en-US" altLang="zh-CN" sz="2000" i="0" dirty="0"/>
            </a:br>
            <a:br>
              <a:rPr lang="en-US" altLang="zh-CN" sz="2000" i="0" dirty="0"/>
            </a:br>
            <a:br>
              <a:rPr lang="en-US" altLang="zh-CN" sz="2000" i="0" dirty="0"/>
            </a:br>
            <a:r>
              <a:rPr lang="zh-CN" altLang="en-US" sz="2000" i="0" dirty="0"/>
              <a:t>对应图</a:t>
            </a:r>
            <a:r>
              <a:rPr lang="en-US" altLang="zh-CN" sz="2000" i="0" dirty="0"/>
              <a:t>7.3(a)</a:t>
            </a:r>
            <a:r>
              <a:rPr lang="zh-CN" altLang="en-US" sz="2000" i="0" dirty="0"/>
              <a:t>的推理，</a:t>
            </a:r>
            <a:r>
              <a:rPr lang="en-US" altLang="zh-CN" sz="2000" i="0" dirty="0"/>
              <a:t>Agent</a:t>
            </a:r>
            <a:r>
              <a:rPr lang="zh-CN" altLang="en-US" sz="2000" i="0" dirty="0"/>
              <a:t>感知的第一步。</a:t>
            </a:r>
            <a:endParaRPr sz="2000" i="0"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271" name="屏幕快照 2021-11-11 21.34.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070"/>
            <a:ext cx="9144000" cy="4481765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dirty="0">
                <a:latin typeface="Arial" panose="020B0604020202020204" pitchFamily="34" charset="0"/>
                <a:ea typeface="宋体"/>
                <a:cs typeface="Arial" panose="020B0604020202020204" pitchFamily="34" charset="0"/>
                <a:sym typeface="宋体"/>
              </a:rPr>
              <a:t>. </a:t>
            </a:r>
            <a:r>
              <a:rPr dirty="0" err="1">
                <a:latin typeface="Arial" panose="020B0604020202020204" pitchFamily="34" charset="0"/>
                <a:ea typeface="宋体"/>
                <a:cs typeface="Arial" panose="020B0604020202020204" pitchFamily="34" charset="0"/>
                <a:sym typeface="宋体"/>
              </a:rPr>
              <a:t>归结证明：Wumpus世界</a:t>
            </a:r>
            <a:r>
              <a:rPr dirty="0">
                <a:latin typeface="Arial" panose="020B0604020202020204" pitchFamily="34" charset="0"/>
                <a:ea typeface="宋体"/>
                <a:cs typeface="Arial" panose="020B0604020202020204" pitchFamily="34" charset="0"/>
                <a:sym typeface="宋体"/>
              </a:rPr>
              <a:t>(a)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>
            <a:lvl1pPr algn="r" defTabSz="557784">
              <a:defRPr sz="2684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1.基于知识的Agent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4294967295"/>
          </p:nvPr>
        </p:nvSpPr>
        <p:spPr>
          <a:xfrm>
            <a:off x="420687" y="1268083"/>
            <a:ext cx="8229601" cy="5015889"/>
          </a:xfrm>
          <a:prstGeom prst="rect">
            <a:avLst/>
          </a:prstGeom>
        </p:spPr>
        <p:txBody>
          <a:bodyPr/>
          <a:lstStyle/>
          <a:p>
            <a:pPr marL="312039" indent="-312039" defTabSz="832104">
              <a:spcBef>
                <a:spcPts val="600"/>
              </a:spcBef>
              <a:buChar char="•"/>
              <a:defRPr sz="2912">
                <a:latin typeface="宋体"/>
                <a:ea typeface="宋体"/>
                <a:cs typeface="宋体"/>
                <a:sym typeface="宋体"/>
              </a:defRPr>
            </a:pP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核心部件：知识库，或称KB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2039" indent="-312039" defTabSz="832104">
              <a:spcBef>
                <a:spcPts val="600"/>
              </a:spcBef>
              <a:buChar char="•"/>
              <a:defRPr sz="2912">
                <a:latin typeface="宋体"/>
                <a:ea typeface="宋体"/>
                <a:cs typeface="宋体"/>
                <a:sym typeface="宋体"/>
              </a:defRPr>
            </a:pP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知识库是一个</a:t>
            </a:r>
            <a:r>
              <a:rPr dirty="0" err="1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语句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集合，这些语句用</a:t>
            </a:r>
            <a:r>
              <a:rPr dirty="0" err="1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知识表示语言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表达，表示了关于世界的某些断言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  <a:p>
            <a:pPr marL="312039" indent="-312039" defTabSz="832104">
              <a:spcBef>
                <a:spcPts val="600"/>
              </a:spcBef>
              <a:buChar char="•"/>
              <a:defRPr sz="2912">
                <a:latin typeface="宋体"/>
                <a:ea typeface="宋体"/>
                <a:cs typeface="宋体"/>
                <a:sym typeface="宋体"/>
              </a:defRPr>
            </a:pPr>
            <a:r>
              <a:rPr dirty="0" err="1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公理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：直接给定的语句，而不是推导得到的语句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2039" indent="-312039" defTabSz="832104">
              <a:spcBef>
                <a:spcPts val="600"/>
              </a:spcBef>
              <a:buChar char="•"/>
              <a:defRPr sz="2912">
                <a:latin typeface="宋体"/>
                <a:ea typeface="宋体"/>
                <a:cs typeface="宋体"/>
                <a:sym typeface="宋体"/>
              </a:defRPr>
            </a:pP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操作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</a:p>
          <a:p>
            <a:pPr marL="802907" lvl="1" indent="-340627" defTabSz="832104">
              <a:spcBef>
                <a:spcPts val="600"/>
              </a:spcBef>
              <a:buFontTx/>
              <a:buAutoNum type="arabicPeriod"/>
              <a:defRPr sz="2912">
                <a:latin typeface="宋体"/>
                <a:ea typeface="宋体"/>
                <a:cs typeface="宋体"/>
                <a:sym typeface="宋体"/>
              </a:defRPr>
            </a:pP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TELL：告诉，将新语句添加到知识库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；</a:t>
            </a:r>
          </a:p>
          <a:p>
            <a:pPr marL="802907" lvl="1" indent="-340627" defTabSz="832104">
              <a:spcBef>
                <a:spcPts val="600"/>
              </a:spcBef>
              <a:buFontTx/>
              <a:buAutoNum type="arabicPeriod"/>
              <a:defRPr sz="2912">
                <a:latin typeface="宋体"/>
                <a:ea typeface="宋体"/>
                <a:cs typeface="宋体"/>
                <a:sym typeface="宋体"/>
              </a:defRPr>
            </a:pP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ASK：询问，查询目前所知内容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；</a:t>
            </a:r>
          </a:p>
          <a:p>
            <a:pPr marL="802907" lvl="1" indent="-340627" defTabSz="832104">
              <a:spcBef>
                <a:spcPts val="600"/>
              </a:spcBef>
              <a:buFontTx/>
              <a:buAutoNum type="arabicPeriod"/>
              <a:defRPr sz="2912">
                <a:latin typeface="宋体"/>
                <a:ea typeface="宋体"/>
                <a:cs typeface="宋体"/>
                <a:sym typeface="宋体"/>
              </a:defRPr>
            </a:pP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推理：从原有语句中推导出新语句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xfrm>
            <a:off x="8344535" y="6258242"/>
            <a:ext cx="342266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75" name="Shape 275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归结证明</a:t>
            </a:r>
          </a:p>
        </p:txBody>
      </p:sp>
      <p:sp>
        <p:nvSpPr>
          <p:cNvPr id="276" name="Shape 276"/>
          <p:cNvSpPr>
            <a:spLocks noGrp="1"/>
          </p:cNvSpPr>
          <p:nvPr>
            <p:ph type="body" sz="quarter" idx="4294967295"/>
          </p:nvPr>
        </p:nvSpPr>
        <p:spPr>
          <a:xfrm>
            <a:off x="420687" y="1042165"/>
            <a:ext cx="8546372" cy="844308"/>
          </a:xfrm>
          <a:prstGeom prst="rect">
            <a:avLst/>
          </a:prstGeom>
        </p:spPr>
        <p:txBody>
          <a:bodyPr/>
          <a:lstStyle>
            <a:lvl1pPr marL="336041" indent="-336041" defTabSz="896111">
              <a:buChar char="•"/>
              <a:defRPr sz="2352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归结：与完备的搜索算法相结合，可以得到完备的推理算法。</a:t>
            </a:r>
          </a:p>
        </p:txBody>
      </p:sp>
      <p:pic>
        <p:nvPicPr>
          <p:cNvPr id="277" name="屏幕快照 2021-12-21 22.51.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90504"/>
            <a:ext cx="9144001" cy="4788889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Shape 278"/>
          <p:cNvSpPr/>
          <p:nvPr/>
        </p:nvSpPr>
        <p:spPr>
          <a:xfrm>
            <a:off x="981967" y="4618043"/>
            <a:ext cx="2105692" cy="358141"/>
          </a:xfrm>
          <a:prstGeom prst="rect">
            <a:avLst/>
          </a:prstGeom>
          <a:ln w="25400">
            <a:solidFill>
              <a:srgbClr val="FF26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t>  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81" name="Shape 281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归结证明-合取范式</a:t>
            </a:r>
          </a:p>
        </p:txBody>
      </p:sp>
      <p:sp>
        <p:nvSpPr>
          <p:cNvPr id="282" name="Shape 282"/>
          <p:cNvSpPr>
            <a:spLocks noGrp="1"/>
          </p:cNvSpPr>
          <p:nvPr>
            <p:ph type="body" sz="half" idx="4294967295"/>
          </p:nvPr>
        </p:nvSpPr>
        <p:spPr>
          <a:xfrm>
            <a:off x="420687" y="1181865"/>
            <a:ext cx="8546372" cy="2496234"/>
          </a:xfrm>
          <a:prstGeom prst="rect">
            <a:avLst/>
          </a:prstGeom>
        </p:spPr>
        <p:txBody>
          <a:bodyPr/>
          <a:lstStyle/>
          <a:p>
            <a:pPr marL="267461" indent="-267461" defTabSz="713231">
              <a:spcBef>
                <a:spcPts val="500"/>
              </a:spcBef>
              <a:buChar char="•"/>
              <a:defRPr sz="2496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归结规则只应用于子句</a:t>
            </a:r>
            <a:r>
              <a:rPr dirty="0"/>
              <a:t>(</a:t>
            </a:r>
            <a:r>
              <a:rPr dirty="0" err="1"/>
              <a:t>文字的析取式</a:t>
            </a:r>
            <a:r>
              <a:rPr dirty="0"/>
              <a:t>)。</a:t>
            </a:r>
          </a:p>
          <a:p>
            <a:pPr marL="267461" indent="-267461" defTabSz="713231">
              <a:spcBef>
                <a:spcPts val="500"/>
              </a:spcBef>
              <a:buChar char="•"/>
              <a:defRPr sz="2496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推理过程即利用与语句等价的合取范式</a:t>
            </a:r>
            <a:r>
              <a:rPr dirty="0"/>
              <a:t>(CNF)</a:t>
            </a:r>
            <a:r>
              <a:rPr dirty="0" err="1"/>
              <a:t>应用归结规则</a:t>
            </a:r>
            <a:r>
              <a:rPr dirty="0"/>
              <a:t>。</a:t>
            </a:r>
          </a:p>
          <a:p>
            <a:pPr marL="267461" indent="-267461" defTabSz="713231">
              <a:spcBef>
                <a:spcPts val="500"/>
              </a:spcBef>
              <a:buChar char="•"/>
              <a:defRPr sz="2496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以</a:t>
            </a:r>
            <a:r>
              <a:rPr lang="en-US" altLang="zh-CN" dirty="0"/>
              <a:t>R</a:t>
            </a:r>
            <a:r>
              <a:rPr lang="en-US" altLang="zh-CN" baseline="-25000" dirty="0"/>
              <a:t>2</a:t>
            </a:r>
            <a:r>
              <a:rPr lang="zh-CN" altLang="en-US" dirty="0"/>
              <a:t>：</a:t>
            </a:r>
            <a:r>
              <a:rPr dirty="0"/>
              <a:t>                               </a:t>
            </a:r>
            <a:r>
              <a:rPr dirty="0" err="1"/>
              <a:t>为例来阐述转换成CNF的过程，步骤如下</a:t>
            </a:r>
            <a:r>
              <a:rPr dirty="0"/>
              <a:t>：</a:t>
            </a:r>
          </a:p>
        </p:txBody>
      </p:sp>
      <p:pic>
        <p:nvPicPr>
          <p:cNvPr id="283" name="屏幕快照 2022-11-16 12.56.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531" y="2488262"/>
            <a:ext cx="2330677" cy="434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屏幕快照 2022-11-16 13.00.5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60" y="3429000"/>
            <a:ext cx="7332501" cy="1843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归结证明-合取范式</a:t>
            </a:r>
          </a:p>
        </p:txBody>
      </p:sp>
      <p:pic>
        <p:nvPicPr>
          <p:cNvPr id="288" name="屏幕快照 2022-11-16 13.02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042"/>
            <a:ext cx="9144000" cy="3346516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hape 289"/>
          <p:cNvSpPr>
            <a:spLocks noGrp="1"/>
          </p:cNvSpPr>
          <p:nvPr>
            <p:ph type="body" sz="quarter" idx="4294967295"/>
          </p:nvPr>
        </p:nvSpPr>
        <p:spPr>
          <a:xfrm>
            <a:off x="262301" y="5347465"/>
            <a:ext cx="8546373" cy="971308"/>
          </a:xfrm>
          <a:prstGeom prst="rect">
            <a:avLst/>
          </a:prstGeom>
        </p:spPr>
        <p:txBody>
          <a:bodyPr/>
          <a:lstStyle>
            <a:lvl1pPr marL="342899" indent="-342899">
              <a:buChar char="•"/>
              <a:defRPr sz="24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合取范式CNF作为归结过程的输入。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92" name="Shape 292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归结证明-合取范式</a:t>
            </a:r>
          </a:p>
        </p:txBody>
      </p:sp>
      <p:sp>
        <p:nvSpPr>
          <p:cNvPr id="293" name="Shape 293"/>
          <p:cNvSpPr>
            <a:spLocks noGrp="1"/>
          </p:cNvSpPr>
          <p:nvPr>
            <p:ph type="body" idx="4294967295"/>
          </p:nvPr>
        </p:nvSpPr>
        <p:spPr>
          <a:xfrm>
            <a:off x="298814" y="1317332"/>
            <a:ext cx="8546372" cy="3069453"/>
          </a:xfrm>
          <a:prstGeom prst="rect">
            <a:avLst/>
          </a:prstGeom>
        </p:spPr>
        <p:txBody>
          <a:bodyPr/>
          <a:lstStyle/>
          <a:p>
            <a:pPr marL="342899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Wumpus世界：当Agent位于[1,1]时，没有微风，因此相邻的方格没有无底洞。即：</a:t>
            </a:r>
          </a:p>
          <a:p>
            <a:pPr marL="342899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342899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希望证明：[1,2]没有无底洞。</a:t>
            </a:r>
          </a:p>
        </p:txBody>
      </p:sp>
      <p:pic>
        <p:nvPicPr>
          <p:cNvPr id="294" name="屏幕快照 2022-11-16 13.33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29" y="2150152"/>
            <a:ext cx="4904514" cy="405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屏幕快照 2022-11-16 13.36.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335924"/>
            <a:ext cx="9144001" cy="217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298" name="Shape 298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归结证明</a:t>
            </a:r>
          </a:p>
        </p:txBody>
      </p:sp>
      <p:sp>
        <p:nvSpPr>
          <p:cNvPr id="299" name="Shape 299"/>
          <p:cNvSpPr>
            <a:spLocks noGrp="1"/>
          </p:cNvSpPr>
          <p:nvPr>
            <p:ph type="body" idx="4294967295"/>
          </p:nvPr>
        </p:nvSpPr>
        <p:spPr>
          <a:xfrm>
            <a:off x="298814" y="1317332"/>
            <a:ext cx="8546372" cy="4824434"/>
          </a:xfrm>
          <a:prstGeom prst="rect">
            <a:avLst/>
          </a:prstGeom>
        </p:spPr>
        <p:txBody>
          <a:bodyPr/>
          <a:lstStyle/>
          <a:p>
            <a:pPr marL="342899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子句集S的归结闭包</a:t>
            </a: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</a:rPr>
              <a:t>RC(S)</a:t>
            </a:r>
            <a:r>
              <a:t>: 通过对S中的子句或其派生子句反复应用归结规则而生成的所有子句的集合。</a:t>
            </a:r>
          </a:p>
          <a:p>
            <a:pPr marL="342899" indent="-342899">
              <a:buChar char="•"/>
              <a:defRPr sz="2400">
                <a:solidFill>
                  <a:schemeClr val="accent1">
                    <a:satOff val="-4409"/>
                    <a:lumOff val="-1050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基本归结定理：</a:t>
            </a:r>
          </a:p>
          <a:p>
            <a:pPr marL="800099" lvl="1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如果子句集是不可满足的，那么这些子句的归结闭包包含空子句。</a:t>
            </a:r>
          </a:p>
          <a:p>
            <a:pPr marL="800099" lvl="1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逆否命题：如果归结闭包RC(S)不包含空子句，那么S是可满足的。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pic>
        <p:nvPicPr>
          <p:cNvPr id="302" name="屏幕快照 2022-11-16 14.24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992"/>
            <a:ext cx="9144000" cy="5362016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hape 303"/>
          <p:cNvSpPr/>
          <p:nvPr/>
        </p:nvSpPr>
        <p:spPr>
          <a:xfrm>
            <a:off x="6832557" y="6009677"/>
            <a:ext cx="2210555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t>   </a:t>
            </a:r>
          </a:p>
        </p:txBody>
      </p:sp>
      <p:sp>
        <p:nvSpPr>
          <p:cNvPr id="304" name="Shape 304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>
            <a:lvl1pPr algn="r" defTabSz="557784">
              <a:defRPr sz="2684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归结证明举例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307" name="屏幕快照 2022-11-16 14.26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072"/>
            <a:ext cx="9144000" cy="4729656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hape 308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>
            <a:lvl1pPr algn="r" defTabSz="557784">
              <a:defRPr sz="2684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归结证明举例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311" name="Shape 311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5.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归结证明</a:t>
            </a:r>
          </a:p>
        </p:txBody>
      </p:sp>
      <p:sp>
        <p:nvSpPr>
          <p:cNvPr id="312" name="Shape 312"/>
          <p:cNvSpPr>
            <a:spLocks noGrp="1"/>
          </p:cNvSpPr>
          <p:nvPr>
            <p:ph type="body" idx="4294967295"/>
          </p:nvPr>
        </p:nvSpPr>
        <p:spPr>
          <a:xfrm>
            <a:off x="298814" y="1317332"/>
            <a:ext cx="8546372" cy="4824434"/>
          </a:xfrm>
          <a:prstGeom prst="rect">
            <a:avLst/>
          </a:prstGeom>
        </p:spPr>
        <p:txBody>
          <a:bodyPr/>
          <a:lstStyle/>
          <a:p>
            <a:pPr marL="342899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归结证明的优化：</a:t>
            </a:r>
          </a:p>
          <a:p>
            <a:pPr marL="800099" lvl="1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很多实际情况不需要用到归结的全部结论，可满足于它们所包含的语句形式的特定限制格式，使具备更受限也更有效的推理算法。</a:t>
            </a:r>
          </a:p>
          <a:p>
            <a:pPr marL="342899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</a:rPr>
              <a:t>限定子句</a:t>
            </a:r>
            <a:r>
              <a:t>：恰好只含一个正文字的析取式。</a:t>
            </a:r>
          </a:p>
          <a:p>
            <a:pPr marL="800099" lvl="1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例如：</a:t>
            </a:r>
          </a:p>
          <a:p>
            <a:pPr marL="800099" lvl="1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反例：</a:t>
            </a:r>
          </a:p>
          <a:p>
            <a:pPr marL="342899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</a:rPr>
              <a:t>Horn子句</a:t>
            </a:r>
            <a:r>
              <a:t>：至多只有一个正文字的析取式。所有限定子句都是Horn子句，没有正文字的析取式也是Horn子句，称之为</a:t>
            </a: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</a:rPr>
              <a:t>目标子句</a:t>
            </a:r>
            <a:r>
              <a:t>。</a:t>
            </a:r>
          </a:p>
        </p:txBody>
      </p:sp>
      <p:pic>
        <p:nvPicPr>
          <p:cNvPr id="313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62" y="3769487"/>
            <a:ext cx="2694976" cy="4363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450" y="4243012"/>
            <a:ext cx="2195457" cy="472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idx="4294967295"/>
          </p:nvPr>
        </p:nvSpPr>
        <p:spPr>
          <a:xfrm>
            <a:off x="298814" y="822032"/>
            <a:ext cx="8546372" cy="4824434"/>
          </a:xfrm>
          <a:prstGeom prst="rect">
            <a:avLst/>
          </a:prstGeom>
        </p:spPr>
        <p:txBody>
          <a:bodyPr/>
          <a:lstStyle/>
          <a:p>
            <a:pPr marL="342899" indent="-342899">
              <a:buChar char="•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只包含限定子句的知识库的优势：</a:t>
            </a:r>
          </a:p>
          <a:p>
            <a:pPr marL="800099" lvl="1" indent="-342899">
              <a:buChar char="•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每个限定子句都可以写成蕴涵式，它的前提为正文字的合取式，结论为单个正文字，易于理解，方便推理。</a:t>
            </a:r>
          </a:p>
          <a:p>
            <a:pPr marL="0" indent="0">
              <a:buSzTx/>
              <a:buFontTx/>
              <a:buNone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800099" lvl="1" indent="-342899">
              <a:buChar char="•"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可以使用前向链接和反向链接算法。推理步骤易于理解，是逻辑程序设计的基础。</a:t>
            </a:r>
          </a:p>
        </p:txBody>
      </p:sp>
      <p:sp>
        <p:nvSpPr>
          <p:cNvPr id="318" name="Shape 318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5.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归结证明</a:t>
            </a:r>
          </a:p>
        </p:txBody>
      </p:sp>
      <p:grpSp>
        <p:nvGrpSpPr>
          <p:cNvPr id="321" name="Group 321"/>
          <p:cNvGrpSpPr/>
          <p:nvPr/>
        </p:nvGrpSpPr>
        <p:grpSpPr>
          <a:xfrm>
            <a:off x="1139896" y="2067687"/>
            <a:ext cx="5677136" cy="459351"/>
            <a:chOff x="0" y="0"/>
            <a:chExt cx="5677135" cy="459349"/>
          </a:xfrm>
        </p:grpSpPr>
        <p:pic>
          <p:nvPicPr>
            <p:cNvPr id="319" name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694975" cy="436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0" name="pasted-imag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3387" y="2379"/>
              <a:ext cx="2983749" cy="456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22" name="屏幕快照 2022-11-16 14.53.3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188698"/>
            <a:ext cx="9144001" cy="3630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325" name="Shape 325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5.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归结证明</a:t>
            </a:r>
          </a:p>
        </p:txBody>
      </p:sp>
      <p:sp>
        <p:nvSpPr>
          <p:cNvPr id="326" name="Shape 326"/>
          <p:cNvSpPr>
            <a:spLocks noGrp="1"/>
          </p:cNvSpPr>
          <p:nvPr>
            <p:ph type="body" idx="4294967295"/>
          </p:nvPr>
        </p:nvSpPr>
        <p:spPr>
          <a:xfrm>
            <a:off x="95614" y="1126832"/>
            <a:ext cx="8748808" cy="5637404"/>
          </a:xfrm>
          <a:prstGeom prst="rect">
            <a:avLst/>
          </a:prstGeom>
        </p:spPr>
        <p:txBody>
          <a:bodyPr/>
          <a:lstStyle/>
          <a:p>
            <a:pPr marL="342899" indent="-342899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只包含限定子句的知识库的优势(续前)：</a:t>
            </a:r>
          </a:p>
          <a:p>
            <a:pPr marL="800100" lvl="1" indent="-342900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用Horn子句判定蕴涵需要的时间与知识库的大小呈线性关系。</a:t>
            </a:r>
          </a:p>
          <a:p>
            <a:pPr marL="342899" indent="-342899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</a:rPr>
              <a:t>前向链接算法</a:t>
            </a:r>
            <a:r>
              <a:t>：</a:t>
            </a:r>
          </a:p>
          <a:p>
            <a:pPr marL="800100" lvl="1" indent="-342900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判定单个命题词q是否被限定子句的知识库所蕴涵。</a:t>
            </a:r>
          </a:p>
          <a:p>
            <a:pPr marL="800100" lvl="1" indent="-342900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例如：L</a:t>
            </a:r>
            <a:r>
              <a:rPr baseline="-5999"/>
              <a:t>1,1</a:t>
            </a:r>
            <a:r>
              <a:t>和Breeze已知，且</a:t>
            </a:r>
            <a:br/>
            <a:r>
              <a:t>在知识库中，则B</a:t>
            </a:r>
            <a:r>
              <a:rPr baseline="-5999"/>
              <a:t>1,1</a:t>
            </a:r>
            <a:r>
              <a:t>被添加到知识库中。持续进行此过程，直到q被添加或无法进行推理。</a:t>
            </a:r>
          </a:p>
        </p:txBody>
      </p:sp>
      <p:pic>
        <p:nvPicPr>
          <p:cNvPr id="327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348" y="4707434"/>
            <a:ext cx="2834641" cy="472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sldNum" sz="quarter" idx="2"/>
          </p:nvPr>
        </p:nvSpPr>
        <p:spPr>
          <a:xfrm>
            <a:off x="8344535" y="6258242"/>
            <a:ext cx="342266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>
            <a:lvl1pPr algn="r" defTabSz="557784">
              <a:defRPr sz="2684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1.基于知识的Agent</a:t>
            </a:r>
          </a:p>
        </p:txBody>
      </p:sp>
      <p:pic>
        <p:nvPicPr>
          <p:cNvPr id="150" name="屏幕快照 2021-11-11 20.45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01202"/>
            <a:ext cx="9144001" cy="311914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>
            <a:spLocks noGrp="1"/>
          </p:cNvSpPr>
          <p:nvPr>
            <p:ph type="body" sz="half" idx="4294967295"/>
          </p:nvPr>
        </p:nvSpPr>
        <p:spPr>
          <a:xfrm>
            <a:off x="420687" y="1268083"/>
            <a:ext cx="8229601" cy="1902495"/>
          </a:xfrm>
          <a:prstGeom prst="rect">
            <a:avLst/>
          </a:prstGeom>
        </p:spPr>
        <p:txBody>
          <a:bodyPr/>
          <a:lstStyle/>
          <a:p>
            <a:pPr>
              <a:buChar char="•"/>
              <a:defRPr>
                <a:latin typeface="宋体"/>
                <a:ea typeface="宋体"/>
                <a:cs typeface="宋体"/>
                <a:sym typeface="宋体"/>
              </a:defRPr>
            </a:pP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基于知识的Agent用</a:t>
            </a:r>
            <a:r>
              <a:rPr dirty="0" err="1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感知信息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作为输入，返回一个</a:t>
            </a:r>
            <a:r>
              <a:rPr dirty="0" err="1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行动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。Agent维护一个</a:t>
            </a:r>
            <a:r>
              <a:rPr dirty="0" err="1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知识库KB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，该知识库在初始化时就包括了一些背景知识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330" name="Shape 330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5.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归结证明</a:t>
            </a:r>
          </a:p>
        </p:txBody>
      </p:sp>
      <p:pic>
        <p:nvPicPr>
          <p:cNvPr id="331" name="屏幕快照 2022-11-16 15.12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99" y="888752"/>
            <a:ext cx="4258838" cy="4220812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Shape 332"/>
          <p:cNvSpPr>
            <a:spLocks noGrp="1"/>
          </p:cNvSpPr>
          <p:nvPr>
            <p:ph type="body" sz="half" idx="4294967295"/>
          </p:nvPr>
        </p:nvSpPr>
        <p:spPr>
          <a:xfrm>
            <a:off x="95614" y="5085503"/>
            <a:ext cx="8748808" cy="1602533"/>
          </a:xfrm>
          <a:prstGeom prst="rect">
            <a:avLst/>
          </a:prstGeom>
        </p:spPr>
        <p:txBody>
          <a:bodyPr/>
          <a:lstStyle/>
          <a:p>
            <a:pPr marL="291464" indent="-291464" defTabSz="777240">
              <a:spcBef>
                <a:spcPts val="600"/>
              </a:spcBef>
              <a:buChar char="•"/>
              <a:defRPr sz="238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前向链接算法推理举例：</a:t>
            </a:r>
          </a:p>
          <a:p>
            <a:pPr marL="680085" lvl="1" indent="-291465" defTabSz="777240">
              <a:spcBef>
                <a:spcPts val="600"/>
              </a:spcBef>
              <a:buChar char="•"/>
              <a:defRPr sz="238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如果我在房子里听到开始下雨，我可能会想到野餐将被取消；不会想到邻居花园里一朵玫瑰的第17瓣花瓣将被淋湿。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335" name="Shape 335"/>
          <p:cNvSpPr>
            <a:spLocks noGrp="1"/>
          </p:cNvSpPr>
          <p:nvPr>
            <p:ph type="body" idx="4294967295"/>
          </p:nvPr>
        </p:nvSpPr>
        <p:spPr>
          <a:xfrm>
            <a:off x="95614" y="1126832"/>
            <a:ext cx="8748808" cy="5166625"/>
          </a:xfrm>
          <a:prstGeom prst="rect">
            <a:avLst/>
          </a:prstGeom>
        </p:spPr>
        <p:txBody>
          <a:bodyPr/>
          <a:lstStyle/>
          <a:p>
            <a:pPr marL="342899" indent="-342899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</a:rPr>
              <a:t>反向链接算法</a:t>
            </a:r>
            <a:r>
              <a:t>：</a:t>
            </a:r>
          </a:p>
          <a:p>
            <a:pPr marL="800100" lvl="1" indent="-342900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如果查询q已知为真，直接结束；否则寻找知识库中以q为结论的蕴涵式，如果该蕴涵式所有前提都为真，则q为真。</a:t>
            </a:r>
          </a:p>
          <a:p>
            <a:pPr marL="800100" lvl="1" indent="-342900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例如：上页图查询Q，将沿着图后退，直到查询到事实A、B为止。</a:t>
            </a:r>
          </a:p>
          <a:p>
            <a:pPr marL="342899" indent="-342899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反向链接是一种</a:t>
            </a: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</a:rPr>
              <a:t>目标制导的推理形式</a:t>
            </a:r>
            <a:r>
              <a:t>，适用于回答有针对性的问题，开销往往远小于知识库规模的线性值。</a:t>
            </a:r>
          </a:p>
        </p:txBody>
      </p:sp>
      <p:sp>
        <p:nvSpPr>
          <p:cNvPr id="336" name="Shape 336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5.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归结证明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339" name="Shape 339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6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基于命题逻辑的Agent</a:t>
            </a:r>
          </a:p>
        </p:txBody>
      </p:sp>
      <p:sp>
        <p:nvSpPr>
          <p:cNvPr id="340" name="Shape 340"/>
          <p:cNvSpPr>
            <a:spLocks noGrp="1"/>
          </p:cNvSpPr>
          <p:nvPr>
            <p:ph type="body" idx="4294967295"/>
          </p:nvPr>
        </p:nvSpPr>
        <p:spPr>
          <a:xfrm>
            <a:off x="95614" y="1126832"/>
            <a:ext cx="8748808" cy="5629306"/>
          </a:xfrm>
          <a:prstGeom prst="rect">
            <a:avLst/>
          </a:prstGeom>
        </p:spPr>
        <p:txBody>
          <a:bodyPr/>
          <a:lstStyle/>
          <a:p>
            <a:pPr marL="342899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逻辑Agent的工作：通过描述世界的语句构成的知识库进行推理。</a:t>
            </a:r>
          </a:p>
          <a:p>
            <a:pPr marL="342899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知识库构成：公理、Agent的感知语句。</a:t>
            </a:r>
          </a:p>
          <a:p>
            <a:pPr marL="342899" indent="-342899">
              <a:buChar char="•"/>
              <a:defRPr sz="2400">
                <a:solidFill>
                  <a:schemeClr val="accent1">
                    <a:satOff val="-4409"/>
                    <a:lumOff val="-1050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例：构建Wumpus世界的知识库</a:t>
            </a:r>
          </a:p>
          <a:p>
            <a:pPr marL="751114" lvl="1" indent="-293914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400"/>
              <a:t>公理：</a:t>
            </a:r>
            <a:r>
              <a:t>                              </a:t>
            </a:r>
            <a:r>
              <a:rPr sz="1800"/>
              <a:t>;起点不包含无底洞和怪兽</a:t>
            </a:r>
            <a:endParaRPr sz="2400"/>
          </a:p>
          <a:p>
            <a:pPr marL="0" lvl="1" indent="228600">
              <a:buSzTx/>
              <a:buFontTx/>
              <a:buNone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400"/>
              <a:t>                                                       </a:t>
            </a:r>
            <a:r>
              <a:rPr sz="1800"/>
              <a:t>;方格有微风当且仅当邻居方格中有无底洞</a:t>
            </a:r>
          </a:p>
          <a:p>
            <a:pPr marL="0" lvl="1" indent="228600">
              <a:buSzTx/>
              <a:buFontTx/>
              <a:buNone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/>
              <a:t>                                                                         ;方格有臭气当且仅当邻居方格中有怪兽</a:t>
            </a:r>
          </a:p>
          <a:p>
            <a:pPr marL="0" lvl="1" indent="228600">
              <a:buSzTx/>
              <a:buFontTx/>
              <a:buNone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800"/>
          </a:p>
          <a:p>
            <a:pPr marL="0" lvl="1" indent="228600">
              <a:buSzTx/>
              <a:buFontTx/>
              <a:buNone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/>
              <a:t>                                                                                          ;至少存在一只Wumpus</a:t>
            </a:r>
          </a:p>
          <a:p>
            <a:pPr marL="0" lvl="1" indent="228600">
              <a:buSzTx/>
              <a:buFontTx/>
              <a:buNone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/>
              <a:t>                                                                         ;任意两个方格至少有一个没有Wumpus</a:t>
            </a:r>
          </a:p>
        </p:txBody>
      </p:sp>
      <p:pic>
        <p:nvPicPr>
          <p:cNvPr id="341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984" y="3215685"/>
            <a:ext cx="1456177" cy="450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屏幕快照 2022-11-22 19.55.0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396" y="3674320"/>
            <a:ext cx="2598769" cy="1346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屏幕快照 2022-11-22 20.03.4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687" y="4900637"/>
            <a:ext cx="3398194" cy="399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屏幕快照 2022-11-22 20.06.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2549" y="5268445"/>
            <a:ext cx="1652847" cy="1535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347" name="Shape 347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6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基于命题逻辑的Agent</a:t>
            </a:r>
          </a:p>
        </p:txBody>
      </p:sp>
      <p:sp>
        <p:nvSpPr>
          <p:cNvPr id="348" name="Shape 348"/>
          <p:cNvSpPr>
            <a:spLocks noGrp="1"/>
          </p:cNvSpPr>
          <p:nvPr>
            <p:ph type="body" idx="4294967295"/>
          </p:nvPr>
        </p:nvSpPr>
        <p:spPr>
          <a:xfrm>
            <a:off x="95614" y="1126832"/>
            <a:ext cx="8748808" cy="5629306"/>
          </a:xfrm>
          <a:prstGeom prst="rect">
            <a:avLst/>
          </a:prstGeom>
        </p:spPr>
        <p:txBody>
          <a:bodyPr/>
          <a:lstStyle/>
          <a:p>
            <a:pPr marL="342899" indent="-342899">
              <a:buChar char="•"/>
              <a:defRPr sz="2400">
                <a:solidFill>
                  <a:schemeClr val="accent1">
                    <a:satOff val="-4409"/>
                    <a:lumOff val="-1050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例：构建Wumpus世界的知识库</a:t>
            </a:r>
          </a:p>
          <a:p>
            <a:pPr marL="751114" lvl="1" indent="-293914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感知：把时间步和命题词关联，可以区分如</a:t>
            </a:r>
            <a:r>
              <a:rPr i="1"/>
              <a:t>Stench</a:t>
            </a:r>
            <a:r>
              <a:rPr baseline="31999"/>
              <a:t>4</a:t>
            </a:r>
            <a:r>
              <a:t>和</a:t>
            </a:r>
          </a:p>
          <a:p>
            <a:pPr marL="751114" lvl="1" indent="-293914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对于任意时间步和任意方格[x,y]：</a:t>
            </a:r>
          </a:p>
          <a:p>
            <a:pPr marL="751114" lvl="1" indent="-293914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751114" lvl="1" indent="-293914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效应公理：</a:t>
            </a:r>
          </a:p>
          <a:p>
            <a:pPr marL="1208314" lvl="2" indent="-293914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规范下一时间步行动的结果。上式即：位置[1,1]的Agent在时间0面向东方向前走，到达[2,1]而不是留在[1,1]</a:t>
            </a:r>
          </a:p>
          <a:p>
            <a:pPr marL="1208314" lvl="2" indent="-293914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对于每个时间步、16个方格、四个方向都需要这样的语句；其他行动Shoot、TurnLeft、TurnRight等也需要。</a:t>
            </a:r>
          </a:p>
          <a:p>
            <a:pPr marL="1208314" lvl="2" indent="-293914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则ASK(KB,      )=true.</a:t>
            </a:r>
          </a:p>
        </p:txBody>
      </p:sp>
      <p:pic>
        <p:nvPicPr>
          <p:cNvPr id="349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859" y="1697012"/>
            <a:ext cx="1164411" cy="363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屏幕快照 2022-11-22 20.16.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406" y="2260014"/>
            <a:ext cx="2409265" cy="797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屏幕快照 2022-11-22 20.20.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394" y="3257216"/>
            <a:ext cx="5028173" cy="394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1770" y="5648853"/>
            <a:ext cx="450464" cy="450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355" name="Shape 355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6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基于命题逻辑的Agent</a:t>
            </a:r>
          </a:p>
        </p:txBody>
      </p:sp>
      <p:sp>
        <p:nvSpPr>
          <p:cNvPr id="356" name="Shape 356"/>
          <p:cNvSpPr>
            <a:spLocks noGrp="1"/>
          </p:cNvSpPr>
          <p:nvPr>
            <p:ph type="body" idx="4294967295"/>
          </p:nvPr>
        </p:nvSpPr>
        <p:spPr>
          <a:xfrm>
            <a:off x="95614" y="1126832"/>
            <a:ext cx="8748808" cy="5629306"/>
          </a:xfrm>
          <a:prstGeom prst="rect">
            <a:avLst/>
          </a:prstGeom>
        </p:spPr>
        <p:txBody>
          <a:bodyPr/>
          <a:lstStyle/>
          <a:p>
            <a:pPr marL="342899" indent="-342899">
              <a:buChar char="•"/>
              <a:defRPr sz="2400">
                <a:solidFill>
                  <a:schemeClr val="accent1">
                    <a:satOff val="-4409"/>
                    <a:lumOff val="-1050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例：构建Wumpus世界的知识库</a:t>
            </a:r>
          </a:p>
          <a:p>
            <a:pPr marL="751114" lvl="1" indent="-293914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效应公理还需要陈述行动的后果未改变的状态</a:t>
            </a:r>
          </a:p>
          <a:p>
            <a:pPr marL="1208314" lvl="2" indent="-293914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如：ASK(KB, </a:t>
            </a:r>
            <a:r>
              <a:rPr i="1"/>
              <a:t>HaveArrow</a:t>
            </a:r>
            <a:r>
              <a:rPr i="1" baseline="31999"/>
              <a:t>1</a:t>
            </a:r>
            <a:r>
              <a:t>)=false</a:t>
            </a:r>
          </a:p>
          <a:p>
            <a:pPr marL="1208314" lvl="2" indent="-293914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1208314" lvl="2" indent="-293914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1208314" lvl="2" indent="-293914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751114" lvl="1" indent="-293914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后继状态公理：</a:t>
            </a:r>
          </a:p>
        </p:txBody>
      </p:sp>
      <p:pic>
        <p:nvPicPr>
          <p:cNvPr id="357" name="屏幕快照 2022-11-22 20.36.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3" y="2655147"/>
            <a:ext cx="5280441" cy="12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屏幕快照 2022-11-22 20.39.5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081" y="4122872"/>
            <a:ext cx="4539347" cy="367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屏幕快照 2022-11-22 20.40.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158" y="4486352"/>
            <a:ext cx="4507794" cy="1327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362" name="Shape 362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6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基于命题逻辑的Agent</a:t>
            </a:r>
          </a:p>
        </p:txBody>
      </p:sp>
      <p:sp>
        <p:nvSpPr>
          <p:cNvPr id="363" name="Shape 363"/>
          <p:cNvSpPr>
            <a:spLocks noGrp="1"/>
          </p:cNvSpPr>
          <p:nvPr>
            <p:ph type="body" idx="4294967295"/>
          </p:nvPr>
        </p:nvSpPr>
        <p:spPr>
          <a:xfrm>
            <a:off x="95614" y="1126832"/>
            <a:ext cx="8748808" cy="5629306"/>
          </a:xfrm>
          <a:prstGeom prst="rect">
            <a:avLst/>
          </a:prstGeom>
        </p:spPr>
        <p:txBody>
          <a:bodyPr/>
          <a:lstStyle/>
          <a:p>
            <a:pPr marL="342899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知识库构建完毕可以回答当前世界状态的任何问题。</a:t>
            </a:r>
          </a:p>
          <a:p>
            <a:pPr marL="342899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初始感知序列和行动如下：</a:t>
            </a:r>
          </a:p>
          <a:p>
            <a:pPr marL="342899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342899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342899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342899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342899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342899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342899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342899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此时，ASK(</a:t>
            </a:r>
            <a:r>
              <a:rPr i="1"/>
              <a:t>KB,</a:t>
            </a:r>
            <a:r>
              <a:t>       )=true，Agent知道自己位于[1,2]</a:t>
            </a:r>
          </a:p>
          <a:p>
            <a:pPr marL="342899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ASK(</a:t>
            </a:r>
            <a:r>
              <a:rPr i="1"/>
              <a:t>KB, W</a:t>
            </a:r>
            <a:r>
              <a:rPr i="1" baseline="-5999"/>
              <a:t>1,3</a:t>
            </a:r>
            <a:r>
              <a:t>)=true，ASK(</a:t>
            </a:r>
            <a:r>
              <a:rPr i="1"/>
              <a:t>KB, P</a:t>
            </a:r>
            <a:r>
              <a:rPr i="1" baseline="-5999"/>
              <a:t>3,1</a:t>
            </a:r>
            <a:r>
              <a:t>)=true。找到了怪兽和一个无底洞。</a:t>
            </a:r>
          </a:p>
        </p:txBody>
      </p:sp>
      <p:pic>
        <p:nvPicPr>
          <p:cNvPr id="364" name="屏幕快照 2022-11-22 20.44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08" y="2120188"/>
            <a:ext cx="7789759" cy="2898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32" y="5205007"/>
            <a:ext cx="561976" cy="561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pic>
        <p:nvPicPr>
          <p:cNvPr id="368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091" y="2354226"/>
            <a:ext cx="745959" cy="472441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6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基于命题逻辑的Agent</a:t>
            </a:r>
          </a:p>
        </p:txBody>
      </p:sp>
      <p:sp>
        <p:nvSpPr>
          <p:cNvPr id="370" name="Shape 370"/>
          <p:cNvSpPr>
            <a:spLocks noGrp="1"/>
          </p:cNvSpPr>
          <p:nvPr>
            <p:ph type="body" idx="4294967295"/>
          </p:nvPr>
        </p:nvSpPr>
        <p:spPr>
          <a:xfrm>
            <a:off x="161083" y="1139531"/>
            <a:ext cx="8748808" cy="4604337"/>
          </a:xfrm>
          <a:prstGeom prst="rect">
            <a:avLst/>
          </a:prstGeom>
        </p:spPr>
        <p:txBody>
          <a:bodyPr/>
          <a:lstStyle/>
          <a:p>
            <a:pPr marL="342899" indent="-342899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对于Agent来说最重要的是方格是否安全：</a:t>
            </a:r>
          </a:p>
          <a:p>
            <a:pPr marL="342899" indent="-342899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342899" indent="-342899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因此：ASK(</a:t>
            </a:r>
            <a:r>
              <a:rPr i="1"/>
              <a:t>KB,</a:t>
            </a:r>
            <a:r>
              <a:t>         )=true</a:t>
            </a:r>
          </a:p>
          <a:p>
            <a:pPr marL="342899" indent="-342899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342899" indent="-342899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中小型的Wumpus世界可以在几毫秒内完成。</a:t>
            </a:r>
          </a:p>
        </p:txBody>
      </p:sp>
      <p:pic>
        <p:nvPicPr>
          <p:cNvPr id="371" name="屏幕快照 2022-11-22 21.58.2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04" y="1721117"/>
            <a:ext cx="5354967" cy="5118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374" name="Shape 374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一阶逻辑</a:t>
            </a:r>
          </a:p>
        </p:txBody>
      </p:sp>
      <p:pic>
        <p:nvPicPr>
          <p:cNvPr id="375" name="屏幕快照 2022-11-22 22.24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896"/>
            <a:ext cx="9144000" cy="5733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378" name="Shape 378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一阶逻辑</a:t>
            </a:r>
          </a:p>
        </p:txBody>
      </p:sp>
      <p:sp>
        <p:nvSpPr>
          <p:cNvPr id="379" name="Shape 379"/>
          <p:cNvSpPr>
            <a:spLocks noGrp="1"/>
          </p:cNvSpPr>
          <p:nvPr>
            <p:ph type="body" idx="4294967295"/>
          </p:nvPr>
        </p:nvSpPr>
        <p:spPr>
          <a:xfrm>
            <a:off x="161083" y="1139531"/>
            <a:ext cx="8748808" cy="5250746"/>
          </a:xfrm>
          <a:prstGeom prst="rect">
            <a:avLst/>
          </a:prstGeom>
        </p:spPr>
        <p:txBody>
          <a:bodyPr/>
          <a:lstStyle/>
          <a:p>
            <a:pPr marL="342899" indent="-342899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符号：</a:t>
            </a:r>
          </a:p>
          <a:p>
            <a:pPr marL="800100" lvl="1" indent="-342900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常量符号：</a:t>
            </a:r>
            <a:r>
              <a:rPr i="1"/>
              <a:t>Richard，John</a:t>
            </a:r>
          </a:p>
          <a:p>
            <a:pPr marL="800100" lvl="1" indent="-342900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谓词符号：</a:t>
            </a:r>
            <a:r>
              <a:rPr i="1"/>
              <a:t>Brother(x,y)、OnHead(x,y)、Person(x)、King(x)、Crown(x)</a:t>
            </a:r>
          </a:p>
          <a:p>
            <a:pPr marL="800100" lvl="1" indent="-342900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函词／函数：</a:t>
            </a:r>
            <a:r>
              <a:rPr i="1"/>
              <a:t>LeftLeg(x)</a:t>
            </a:r>
          </a:p>
          <a:p>
            <a:pPr marL="342899" indent="-342899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项：</a:t>
            </a:r>
          </a:p>
          <a:p>
            <a:pPr marL="800100" lvl="1" indent="-342900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常量符号是项；</a:t>
            </a:r>
          </a:p>
          <a:p>
            <a:pPr marL="800100" lvl="1" indent="-342900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函词是项：</a:t>
            </a:r>
            <a:r>
              <a:rPr i="1"/>
              <a:t>LeftLeg(John)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382" name="Shape 382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一阶逻辑</a:t>
            </a:r>
          </a:p>
        </p:txBody>
      </p:sp>
      <p:sp>
        <p:nvSpPr>
          <p:cNvPr id="383" name="Shape 383"/>
          <p:cNvSpPr>
            <a:spLocks noGrp="1"/>
          </p:cNvSpPr>
          <p:nvPr>
            <p:ph type="body" idx="4294967295"/>
          </p:nvPr>
        </p:nvSpPr>
        <p:spPr>
          <a:xfrm>
            <a:off x="161083" y="1139531"/>
            <a:ext cx="8748808" cy="5250746"/>
          </a:xfrm>
          <a:prstGeom prst="rect">
            <a:avLst/>
          </a:prstGeom>
        </p:spPr>
        <p:txBody>
          <a:bodyPr/>
          <a:lstStyle/>
          <a:p>
            <a:pPr marL="339470" indent="-339470" defTabSz="905255">
              <a:buChar char="•"/>
              <a:defRPr sz="277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原子语句：由谓词符号以及随后被括起来的列表项组成：</a:t>
            </a:r>
          </a:p>
          <a:p>
            <a:pPr marL="0" indent="0" algn="ctr" defTabSz="905255">
              <a:buSzTx/>
              <a:buFontTx/>
              <a:buNone/>
              <a:defRPr sz="277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/>
              <a:t>Brother(Richard, John)</a:t>
            </a:r>
          </a:p>
          <a:p>
            <a:pPr marL="0" indent="0" algn="ctr" defTabSz="905255">
              <a:buSzTx/>
              <a:buFontTx/>
              <a:buNone/>
              <a:defRPr sz="277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/>
              <a:t>Married(Father(Richard), Mother(John))</a:t>
            </a:r>
          </a:p>
          <a:p>
            <a:pPr marL="339470" indent="-339470" defTabSz="905255">
              <a:buChar char="•"/>
              <a:defRPr sz="277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复合语句：用逻辑连接词构造更复杂的语句</a:t>
            </a:r>
          </a:p>
          <a:p>
            <a:pPr marL="339470" indent="-339470" defTabSz="905255">
              <a:buChar char="•"/>
              <a:defRPr sz="2772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339470" indent="-339470" defTabSz="905255">
              <a:buChar char="•"/>
              <a:defRPr sz="2772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339470" indent="-339470" defTabSz="905255">
              <a:buChar char="•"/>
              <a:defRPr sz="2772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339470" indent="-339470" defTabSz="905255">
              <a:buChar char="•"/>
              <a:defRPr sz="2772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792098" lvl="1" indent="-339470" defTabSz="905255">
              <a:buChar char="•"/>
              <a:defRPr sz="277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以上均为真</a:t>
            </a:r>
          </a:p>
        </p:txBody>
      </p:sp>
      <p:pic>
        <p:nvPicPr>
          <p:cNvPr id="384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19" y="3854250"/>
            <a:ext cx="4921879" cy="463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屏幕快照 2022-11-22 22.42.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09" y="4285353"/>
            <a:ext cx="7145357" cy="1510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•"/>
              <a:defRPr>
                <a:latin typeface="宋体"/>
                <a:ea typeface="宋体"/>
                <a:cs typeface="宋体"/>
                <a:sym typeface="宋体"/>
              </a:defRPr>
            </a:pP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三个函数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 dirty="0" err="1">
                <a:latin typeface="Arial" panose="020B0604020202020204" pitchFamily="34" charset="0"/>
                <a:ea typeface="宋体"/>
                <a:cs typeface="Arial" panose="020B0604020202020204" pitchFamily="34" charset="0"/>
                <a:sym typeface="宋体"/>
              </a:rPr>
              <a:t>Agent告诉知识库它感知到的内容</a:t>
            </a:r>
            <a:r>
              <a:rPr dirty="0">
                <a:latin typeface="Arial" panose="020B0604020202020204" pitchFamily="34" charset="0"/>
                <a:ea typeface="宋体"/>
                <a:cs typeface="Arial" panose="020B0604020202020204" pitchFamily="34" charset="0"/>
                <a:sym typeface="宋体"/>
              </a:rPr>
              <a:t>；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 dirty="0" err="1">
                <a:latin typeface="Arial" panose="020B0604020202020204" pitchFamily="34" charset="0"/>
                <a:ea typeface="宋体"/>
                <a:cs typeface="Arial" panose="020B0604020202020204" pitchFamily="34" charset="0"/>
                <a:sym typeface="宋体"/>
              </a:rPr>
              <a:t>Agent询问知识库应该执行什么行动（知识库将进行大量推理</a:t>
            </a:r>
            <a:r>
              <a:rPr dirty="0">
                <a:latin typeface="Arial" panose="020B0604020202020204" pitchFamily="34" charset="0"/>
                <a:ea typeface="宋体"/>
                <a:cs typeface="Arial" panose="020B0604020202020204" pitchFamily="34" charset="0"/>
                <a:sym typeface="宋体"/>
              </a:rPr>
              <a:t>）；</a:t>
            </a:r>
          </a:p>
          <a:p>
            <a:pPr marL="742950" lvl="1" indent="-285750">
              <a:spcBef>
                <a:spcPts val="0"/>
              </a:spcBef>
              <a:defRPr sz="2800">
                <a:latin typeface="宋体"/>
                <a:ea typeface="宋体"/>
                <a:cs typeface="宋体"/>
                <a:sym typeface="宋体"/>
              </a:defRPr>
            </a:pP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Agent告诉知识库它所选择的行动，并执行该行动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8344535" y="6258242"/>
            <a:ext cx="342266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>
            <a:lvl1pPr algn="r" defTabSz="557784">
              <a:defRPr sz="2684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  <a:sym typeface="宋体"/>
              </a:rPr>
              <a:t>1.基于知识的Agent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388" name="Shape 388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一阶逻辑</a:t>
            </a:r>
          </a:p>
        </p:txBody>
      </p:sp>
      <p:sp>
        <p:nvSpPr>
          <p:cNvPr id="389" name="Shape 389"/>
          <p:cNvSpPr>
            <a:spLocks noGrp="1"/>
          </p:cNvSpPr>
          <p:nvPr>
            <p:ph type="body" idx="4294967295"/>
          </p:nvPr>
        </p:nvSpPr>
        <p:spPr>
          <a:xfrm>
            <a:off x="161083" y="910931"/>
            <a:ext cx="8748808" cy="5666573"/>
          </a:xfrm>
          <a:prstGeom prst="rect">
            <a:avLst/>
          </a:prstGeom>
        </p:spPr>
        <p:txBody>
          <a:bodyPr/>
          <a:lstStyle/>
          <a:p>
            <a:pPr marL="342899" indent="-342899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量词：表达研究对象的属性，全称量词、存在量词</a:t>
            </a:r>
          </a:p>
          <a:p>
            <a:pPr marL="800099" lvl="1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全称量词：</a:t>
            </a:r>
          </a:p>
          <a:p>
            <a:pPr marL="1257300" lvl="2" indent="-342900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例：所有的国王都是人。</a:t>
            </a:r>
          </a:p>
          <a:p>
            <a:pPr marL="800099" lvl="1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1257300" lvl="2" indent="-342900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语句         ，给定解释的所有可能扩展解释为真，则该语句在给定模型中为真</a:t>
            </a:r>
          </a:p>
          <a:p>
            <a:pPr marL="751114" lvl="1" indent="-293914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存在量词：</a:t>
            </a:r>
          </a:p>
          <a:p>
            <a:pPr marL="1257300" lvl="2" indent="-342900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例：有王冠在King John头上。</a:t>
            </a:r>
          </a:p>
          <a:p>
            <a:pPr marL="1257300" lvl="2" indent="-342900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1257300" lvl="2" indent="-342900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语句        ，至少存在一个对象x，使得P为真。</a:t>
            </a:r>
          </a:p>
          <a:p>
            <a:pPr marL="800099" lvl="1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全称和存在量词的关联：</a:t>
            </a:r>
          </a:p>
        </p:txBody>
      </p:sp>
      <p:grpSp>
        <p:nvGrpSpPr>
          <p:cNvPr id="396" name="Group 396"/>
          <p:cNvGrpSpPr/>
          <p:nvPr/>
        </p:nvGrpSpPr>
        <p:grpSpPr>
          <a:xfrm>
            <a:off x="2085550" y="2541766"/>
            <a:ext cx="4263289" cy="3865305"/>
            <a:chOff x="0" y="0"/>
            <a:chExt cx="4263287" cy="3865303"/>
          </a:xfrm>
        </p:grpSpPr>
        <p:grpSp>
          <p:nvGrpSpPr>
            <p:cNvPr id="394" name="Group 394"/>
            <p:cNvGrpSpPr/>
            <p:nvPr/>
          </p:nvGrpSpPr>
          <p:grpSpPr>
            <a:xfrm>
              <a:off x="0" y="0"/>
              <a:ext cx="4129072" cy="3334587"/>
              <a:chOff x="0" y="0"/>
              <a:chExt cx="4129071" cy="3334586"/>
            </a:xfrm>
          </p:grpSpPr>
          <p:pic>
            <p:nvPicPr>
              <p:cNvPr id="390" name="pasted-image.pdf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5760" y="0"/>
                <a:ext cx="3308160" cy="4410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1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524684"/>
                <a:ext cx="706140" cy="3671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2" name="pasted-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26" y="2473036"/>
                <a:ext cx="4098046" cy="4203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3" name="pasted-image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6" y="2967394"/>
                <a:ext cx="649650" cy="3671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95" name="pasted-image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73114" y="3498111"/>
              <a:ext cx="2090174" cy="3671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399" name="Shape 399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一阶逻辑</a:t>
            </a:r>
          </a:p>
        </p:txBody>
      </p:sp>
      <p:sp>
        <p:nvSpPr>
          <p:cNvPr id="400" name="Shape 400"/>
          <p:cNvSpPr>
            <a:spLocks noGrp="1"/>
          </p:cNvSpPr>
          <p:nvPr>
            <p:ph type="body" idx="4294967295"/>
          </p:nvPr>
        </p:nvSpPr>
        <p:spPr>
          <a:xfrm>
            <a:off x="110283" y="885531"/>
            <a:ext cx="8748808" cy="5675367"/>
          </a:xfrm>
          <a:prstGeom prst="rect">
            <a:avLst/>
          </a:prstGeom>
        </p:spPr>
        <p:txBody>
          <a:bodyPr/>
          <a:lstStyle/>
          <a:p>
            <a:pPr marL="342899" indent="-342899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嵌套量词：采用多个量词表示更复杂的语句</a:t>
            </a:r>
          </a:p>
          <a:p>
            <a:pPr marL="800099" lvl="1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同一种量词：</a:t>
            </a:r>
          </a:p>
          <a:p>
            <a:pPr marL="1257300" lvl="2" indent="-342900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例：兄弟是同胞。</a:t>
            </a:r>
          </a:p>
          <a:p>
            <a:pPr marL="800099" lvl="1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1257300" lvl="2" indent="-342900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可以简写成单个量词，例：说明同胞关系是对称关系：</a:t>
            </a:r>
          </a:p>
          <a:p>
            <a:pPr marL="1257300" lvl="2" indent="-342900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800099" lvl="1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混合量词：</a:t>
            </a:r>
          </a:p>
          <a:p>
            <a:pPr marL="1257300" lvl="2" indent="-342900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例：每个人都会爱上某人（对于每个人，都存在此人爱的人。）:</a:t>
            </a:r>
          </a:p>
          <a:p>
            <a:pPr marL="1257300" lvl="2" indent="-342900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但是：                        表示“存在某人被每个人爱”。</a:t>
            </a:r>
          </a:p>
          <a:p>
            <a:pPr marL="800099" lvl="1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嵌套量词要采用不同的变量：</a:t>
            </a:r>
          </a:p>
        </p:txBody>
      </p:sp>
      <p:pic>
        <p:nvPicPr>
          <p:cNvPr id="401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160" y="2550451"/>
            <a:ext cx="4413280" cy="420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330" y="3513058"/>
            <a:ext cx="4255664" cy="42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190" y="4938603"/>
            <a:ext cx="2050805" cy="40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113" y="5469740"/>
            <a:ext cx="2025795" cy="40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1174" y="6369219"/>
            <a:ext cx="4766705" cy="385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408" name="Shape 408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一阶逻辑</a:t>
            </a:r>
          </a:p>
        </p:txBody>
      </p:sp>
      <p:sp>
        <p:nvSpPr>
          <p:cNvPr id="409" name="Shape 409"/>
          <p:cNvSpPr>
            <a:spLocks noGrp="1"/>
          </p:cNvSpPr>
          <p:nvPr>
            <p:ph type="body" idx="4294967295"/>
          </p:nvPr>
        </p:nvSpPr>
        <p:spPr>
          <a:xfrm>
            <a:off x="110283" y="885531"/>
            <a:ext cx="8748808" cy="5675367"/>
          </a:xfrm>
          <a:prstGeom prst="rect">
            <a:avLst/>
          </a:prstGeom>
        </p:spPr>
        <p:txBody>
          <a:bodyPr/>
          <a:lstStyle/>
          <a:p>
            <a:pPr marL="342899" indent="-342899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等词：声明两个项指代同一个对象</a:t>
            </a:r>
          </a:p>
          <a:p>
            <a:pPr marL="800099" lvl="1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例：</a:t>
            </a:r>
            <a:r>
              <a:rPr i="1"/>
              <a:t>Father(John)=Henry</a:t>
            </a:r>
          </a:p>
          <a:p>
            <a:pPr marL="800099" lvl="1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例：Richard至少有两个兄弟</a:t>
            </a:r>
          </a:p>
          <a:p>
            <a:pPr marL="800099" lvl="1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800099" lvl="1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342899" indent="-342899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另一种语义：</a:t>
            </a:r>
          </a:p>
          <a:p>
            <a:pPr marL="857250" lvl="1" indent="-400050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例：自然语言“Richard有两个兄弟John和Geoffrey。”</a:t>
            </a:r>
          </a:p>
          <a:p>
            <a:pPr marL="857250" lvl="1" indent="-400050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857250" lvl="1" indent="-400050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不一定，没有排除Richard还有其他兄弟的模型。正确的：</a:t>
            </a:r>
          </a:p>
        </p:txBody>
      </p:sp>
      <p:pic>
        <p:nvPicPr>
          <p:cNvPr id="410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043" y="2545343"/>
            <a:ext cx="4808889" cy="338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533" y="2987948"/>
            <a:ext cx="5931670" cy="338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580" y="4605727"/>
            <a:ext cx="5298415" cy="319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551" y="5575565"/>
            <a:ext cx="6622034" cy="648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416" name="Shape 416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运用一阶逻辑</a:t>
            </a:r>
          </a:p>
        </p:txBody>
      </p:sp>
      <p:sp>
        <p:nvSpPr>
          <p:cNvPr id="417" name="Shape 417"/>
          <p:cNvSpPr>
            <a:spLocks noGrp="1"/>
          </p:cNvSpPr>
          <p:nvPr>
            <p:ph type="body" idx="4294967295"/>
          </p:nvPr>
        </p:nvSpPr>
        <p:spPr>
          <a:xfrm>
            <a:off x="110283" y="885531"/>
            <a:ext cx="8748808" cy="5675367"/>
          </a:xfrm>
          <a:prstGeom prst="rect">
            <a:avLst/>
          </a:prstGeom>
        </p:spPr>
        <p:txBody>
          <a:bodyPr/>
          <a:lstStyle/>
          <a:p>
            <a:pPr marL="342899" indent="-342899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断言与查询：</a:t>
            </a:r>
          </a:p>
          <a:p>
            <a:pPr marL="800099" lvl="1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例：可以断言John是国王，而且国王都是人。</a:t>
            </a:r>
          </a:p>
          <a:p>
            <a:pPr marL="0" lvl="3" indent="685800">
              <a:buSzTx/>
              <a:buFontTx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TELL(</a:t>
            </a:r>
            <a:r>
              <a:rPr i="1"/>
              <a:t>KB,King(John)</a:t>
            </a:r>
            <a:r>
              <a:t>)</a:t>
            </a:r>
          </a:p>
          <a:p>
            <a:pPr marL="0" lvl="3" indent="685800">
              <a:buSzTx/>
              <a:buFontTx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TELL(</a:t>
            </a:r>
            <a:r>
              <a:rPr i="1"/>
              <a:t>KB,Person(Richard)</a:t>
            </a:r>
            <a:r>
              <a:t>)</a:t>
            </a:r>
          </a:p>
          <a:p>
            <a:pPr marL="0" lvl="3" indent="685800">
              <a:buSzTx/>
              <a:buFontTx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TELL(</a:t>
            </a:r>
            <a:r>
              <a:rPr i="1"/>
              <a:t>KB,  </a:t>
            </a:r>
            <a:r>
              <a:t>                                   )</a:t>
            </a:r>
            <a:endParaRPr i="1"/>
          </a:p>
          <a:p>
            <a:pPr marL="800099" lvl="1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/>
              <a:t>用</a:t>
            </a:r>
            <a:r>
              <a:t>ASK向知识库询问问题(查询)：</a:t>
            </a:r>
          </a:p>
          <a:p>
            <a:pPr marL="0" lvl="1" indent="228600">
              <a:buSzTx/>
              <a:buFontTx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ASK(</a:t>
            </a:r>
            <a:r>
              <a:rPr i="1"/>
              <a:t>KB, King(John)</a:t>
            </a:r>
            <a:r>
              <a:t>)返回true</a:t>
            </a:r>
          </a:p>
          <a:p>
            <a:pPr marL="0" lvl="1" indent="228600">
              <a:buSzTx/>
              <a:buFontTx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ASK(</a:t>
            </a:r>
            <a:r>
              <a:rPr i="1"/>
              <a:t>KB, Person(John)</a:t>
            </a:r>
            <a:r>
              <a:t>)返回true</a:t>
            </a:r>
          </a:p>
          <a:p>
            <a:pPr marL="0" lvl="1" indent="228600">
              <a:buSzTx/>
              <a:buFontTx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ASK(</a:t>
            </a:r>
            <a:r>
              <a:rPr i="1"/>
              <a:t>KB,     Person(x)</a:t>
            </a:r>
            <a:r>
              <a:t>)返回true</a:t>
            </a:r>
          </a:p>
          <a:p>
            <a:pPr marL="800099" lvl="1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还可以查询：ASKVARS(</a:t>
            </a:r>
            <a:r>
              <a:rPr i="1"/>
              <a:t>KB, Person(x)</a:t>
            </a:r>
            <a:r>
              <a:t>)。</a:t>
            </a:r>
          </a:p>
          <a:p>
            <a:pPr marL="0" lvl="1" indent="228600">
              <a:buSzTx/>
              <a:buFontTx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得到答案流：</a:t>
            </a:r>
            <a:r>
              <a:rPr i="1"/>
              <a:t>{x/John}和{x/Richard}</a:t>
            </a:r>
          </a:p>
        </p:txBody>
      </p:sp>
      <p:grpSp>
        <p:nvGrpSpPr>
          <p:cNvPr id="420" name="Group 420"/>
          <p:cNvGrpSpPr/>
          <p:nvPr/>
        </p:nvGrpSpPr>
        <p:grpSpPr>
          <a:xfrm>
            <a:off x="2052745" y="2960030"/>
            <a:ext cx="2973172" cy="2389895"/>
            <a:chOff x="0" y="0"/>
            <a:chExt cx="2973170" cy="2389893"/>
          </a:xfrm>
        </p:grpSpPr>
        <p:pic>
          <p:nvPicPr>
            <p:cNvPr id="418" name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852" y="0"/>
              <a:ext cx="2815319" cy="3753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9" name="pasted-imag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014517"/>
              <a:ext cx="462002" cy="3753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423" name="Shape 423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运用一阶逻辑</a:t>
            </a:r>
          </a:p>
        </p:txBody>
      </p:sp>
      <p:sp>
        <p:nvSpPr>
          <p:cNvPr id="424" name="Shape 424"/>
          <p:cNvSpPr>
            <a:spLocks noGrp="1"/>
          </p:cNvSpPr>
          <p:nvPr>
            <p:ph type="body" idx="4294967295"/>
          </p:nvPr>
        </p:nvSpPr>
        <p:spPr>
          <a:xfrm>
            <a:off x="110283" y="834731"/>
            <a:ext cx="8748808" cy="5858543"/>
          </a:xfrm>
          <a:prstGeom prst="rect">
            <a:avLst/>
          </a:prstGeom>
        </p:spPr>
        <p:txBody>
          <a:bodyPr/>
          <a:lstStyle/>
          <a:p>
            <a:pPr marL="342899" indent="-342899"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Wumpus世界：</a:t>
            </a:r>
          </a:p>
          <a:p>
            <a:pPr marL="800099" lvl="1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一条典型的感知语句：</a:t>
            </a:r>
          </a:p>
          <a:p>
            <a:pPr marL="0" lvl="3" indent="685800">
              <a:buSzTx/>
              <a:buFontTx/>
              <a:buNone/>
              <a:defRPr sz="24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Percept([Stench,Breeze,Glitter,None,None],5)</a:t>
            </a:r>
          </a:p>
          <a:p>
            <a:pPr marL="0" lvl="3" indent="685800">
              <a:buSzTx/>
              <a:buFontTx/>
              <a:buNone/>
              <a:defRPr sz="24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二元谓词表示感知</a:t>
            </a:r>
          </a:p>
          <a:p>
            <a:pPr marL="621631" lvl="1" indent="-240631">
              <a:buFontTx/>
              <a:buChar char="•"/>
              <a:defRPr sz="24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原始感知数据暗示着当前状态的某些事实</a:t>
            </a:r>
          </a:p>
          <a:p>
            <a:pPr marL="621631" lvl="1" indent="-240631">
              <a:buFontTx/>
              <a:buChar char="•"/>
              <a:defRPr sz="24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621631" lvl="1" indent="-240631">
              <a:buFontTx/>
              <a:buChar char="•"/>
              <a:defRPr sz="24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800099" lvl="1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/>
              <a:t>世界</a:t>
            </a:r>
            <a:r>
              <a:t>中的行动：</a:t>
            </a:r>
          </a:p>
          <a:p>
            <a:pPr marL="0" lvl="1" indent="228600">
              <a:buSzTx/>
              <a:buFontTx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</a:t>
            </a:r>
            <a:r>
              <a:rPr i="1"/>
              <a:t>Turn(Right),Turn(Left),Forward,Shoot,Grab,Climb</a:t>
            </a:r>
          </a:p>
          <a:p>
            <a:pPr marL="800099" lvl="1" indent="-342899"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为了决策行动，可查询：ASKVARS(         </a:t>
            </a:r>
            <a:r>
              <a:rPr i="1"/>
              <a:t>                   </a:t>
            </a:r>
            <a:r>
              <a:t>)</a:t>
            </a:r>
          </a:p>
          <a:p>
            <a:pPr marL="0" lvl="1" indent="228600">
              <a:buSzTx/>
              <a:buFontTx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得到答案：</a:t>
            </a:r>
            <a:r>
              <a:rPr i="1"/>
              <a:t>{a/Grab}。即知识库中应有如下蕴涵式：</a:t>
            </a:r>
          </a:p>
        </p:txBody>
      </p:sp>
      <p:grpSp>
        <p:nvGrpSpPr>
          <p:cNvPr id="429" name="Group 429"/>
          <p:cNvGrpSpPr/>
          <p:nvPr/>
        </p:nvGrpSpPr>
        <p:grpSpPr>
          <a:xfrm>
            <a:off x="1220787" y="3482363"/>
            <a:ext cx="6754733" cy="3247050"/>
            <a:chOff x="0" y="0"/>
            <a:chExt cx="6754731" cy="3247048"/>
          </a:xfrm>
        </p:grpSpPr>
        <p:grpSp>
          <p:nvGrpSpPr>
            <p:cNvPr id="427" name="Group 427"/>
            <p:cNvGrpSpPr/>
            <p:nvPr/>
          </p:nvGrpSpPr>
          <p:grpSpPr>
            <a:xfrm>
              <a:off x="0" y="0"/>
              <a:ext cx="6754733" cy="2286691"/>
              <a:chOff x="0" y="0"/>
              <a:chExt cx="6754732" cy="2286690"/>
            </a:xfrm>
          </p:grpSpPr>
          <p:pic>
            <p:nvPicPr>
              <p:cNvPr id="425" name="pasted-image.pdf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76463" y="1907861"/>
                <a:ext cx="2178270" cy="3788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6" name="屏幕快照 2022-11-23 13.04.18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6038771" cy="8172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28" name="屏幕快照 2022-11-23 13.05.29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854" y="2817976"/>
              <a:ext cx="4268142" cy="429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432" name="Shape 432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一阶逻辑的推理</a:t>
            </a:r>
          </a:p>
        </p:txBody>
      </p:sp>
      <p:sp>
        <p:nvSpPr>
          <p:cNvPr id="433" name="Shape 433"/>
          <p:cNvSpPr/>
          <p:nvPr/>
        </p:nvSpPr>
        <p:spPr>
          <a:xfrm>
            <a:off x="158696" y="1093420"/>
            <a:ext cx="8753582" cy="5145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80736" indent="-280736" defTabSz="266700">
              <a:buSzPct val="100000"/>
              <a:buChar char="•"/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在谓词演算中，命题演算的推理理论仍然成立，另外还要用到如下有关量词的推理规则。</a:t>
            </a:r>
          </a:p>
          <a:p>
            <a:pPr marL="280736" indent="-280736" defTabSz="266700">
              <a:buSzPct val="100000"/>
              <a:buChar char="•"/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宋体"/>
              <a:ea typeface="宋体"/>
              <a:cs typeface="宋体"/>
              <a:sym typeface="宋体"/>
            </a:endParaRPr>
          </a:p>
          <a:p>
            <a:pPr marL="280736" indent="-280736" defTabSz="266700">
              <a:buSzPct val="100000"/>
              <a:buChar char="•"/>
              <a:tabLst>
                <a:tab pos="533400" algn="l"/>
              </a:tabLst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  <a:latin typeface="宋体"/>
                <a:ea typeface="宋体"/>
                <a:cs typeface="宋体"/>
                <a:sym typeface="宋体"/>
              </a:rPr>
              <a:t>全称特定化规则（</a:t>
            </a: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</a:rPr>
              <a:t>US</a:t>
            </a: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：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∀</a:t>
            </a:r>
            <a:r>
              <a:t>xA(x)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⇒</a:t>
            </a:r>
            <a:r>
              <a:t> A(y)</a:t>
            </a:r>
          </a:p>
          <a:p>
            <a:pPr indent="228600" defTabSz="266700"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此规则成立的条件是：</a:t>
            </a:r>
          </a:p>
          <a:p>
            <a:pPr indent="228600" defTabSz="266700"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x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是</a:t>
            </a:r>
            <a:r>
              <a:t>A(x)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中的自由变元。</a:t>
            </a:r>
          </a:p>
          <a:p>
            <a:pPr indent="228600" defTabSz="266700"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y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在</a:t>
            </a:r>
            <a:r>
              <a:t>A(x)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中不约束出现，最好</a:t>
            </a:r>
            <a:r>
              <a:t>A(x)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中不含</a:t>
            </a:r>
            <a:r>
              <a:t>y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。</a:t>
            </a:r>
          </a:p>
          <a:p>
            <a:pPr indent="228600" defTabSz="266700"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）自由变量</a:t>
            </a:r>
            <a:r>
              <a:t>y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可以写成个体域中任意一个个体常量</a:t>
            </a:r>
            <a:r>
              <a:t>c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，即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∀</a:t>
            </a:r>
            <a:r>
              <a:t>xA(x)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⇒</a:t>
            </a:r>
            <a:r>
              <a:t> A(c)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。</a:t>
            </a:r>
          </a:p>
          <a:p>
            <a:pPr marL="509336" indent="-280736" defTabSz="266700">
              <a:buSzPct val="100000"/>
              <a:buChar char="•"/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例：</a:t>
            </a:r>
            <a:r>
              <a:rPr sz="2400"/>
              <a:t> </a:t>
            </a:r>
            <a:r>
              <a:rPr sz="2400">
                <a:latin typeface="Symbol"/>
                <a:ea typeface="Symbol"/>
                <a:cs typeface="Symbol"/>
                <a:sym typeface="Symbol"/>
              </a:rPr>
              <a:t>∀</a:t>
            </a:r>
            <a:r>
              <a:rPr sz="2400"/>
              <a:t>x</a:t>
            </a:r>
            <a:r>
              <a:rPr sz="2400">
                <a:latin typeface="Symbol"/>
                <a:ea typeface="Symbol"/>
                <a:cs typeface="Symbol"/>
                <a:sym typeface="Symbol"/>
              </a:rPr>
              <a:t>∃</a:t>
            </a:r>
            <a:r>
              <a:rPr sz="2400"/>
              <a:t>y(x&gt;y)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⇒</a:t>
            </a:r>
            <a:r>
              <a:rPr sz="2400"/>
              <a:t>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∃</a:t>
            </a:r>
            <a:r>
              <a:t>y(z&gt;y)；US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436" name="Shape 436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一阶逻辑的推理</a:t>
            </a:r>
          </a:p>
        </p:txBody>
      </p:sp>
      <p:sp>
        <p:nvSpPr>
          <p:cNvPr id="437" name="Shape 437"/>
          <p:cNvSpPr/>
          <p:nvPr/>
        </p:nvSpPr>
        <p:spPr>
          <a:xfrm>
            <a:off x="158696" y="1093420"/>
            <a:ext cx="8753582" cy="447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80736" indent="-280736" defTabSz="266700">
              <a:buSzPct val="100000"/>
              <a:buChar char="•"/>
              <a:tabLst>
                <a:tab pos="533400" algn="l"/>
              </a:tabLst>
              <a:defRPr sz="2800" b="0">
                <a:solidFill>
                  <a:schemeClr val="accent1">
                    <a:satOff val="-4409"/>
                    <a:lumOff val="-10509"/>
                  </a:schemeClr>
                </a:solidFill>
                <a:uFill>
                  <a:solidFill>
                    <a:srgbClr val="000000"/>
                  </a:solidFill>
                </a:uFill>
                <a:latin typeface="宋体"/>
                <a:ea typeface="宋体"/>
                <a:cs typeface="宋体"/>
                <a:sym typeface="宋体"/>
              </a:defRPr>
            </a:pPr>
            <a:r>
              <a:t>存在特定化规则（ES）：</a:t>
            </a:r>
            <a:r>
              <a:rPr>
                <a:solidFill>
                  <a:srgbClr val="000000"/>
                </a:solidFill>
              </a:rPr>
              <a:t>∃xA(x) ⇒ A(c)</a:t>
            </a:r>
          </a:p>
          <a:p>
            <a:pPr indent="228600" defTabSz="266700"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此规则成立的条件是：</a:t>
            </a:r>
          </a:p>
          <a:p>
            <a:pPr indent="228600" defTabSz="266700"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c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是个体域中的某个确定的个体。</a:t>
            </a:r>
          </a:p>
          <a:p>
            <a:pPr indent="228600" defTabSz="266700"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c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不曾在</a:t>
            </a:r>
            <a:r>
              <a:t>A(x)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中出现过。</a:t>
            </a:r>
          </a:p>
          <a:p>
            <a:pPr indent="228600" defTabSz="266700"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）若</a:t>
            </a:r>
            <a:r>
              <a:t>A(x)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中还有其它自由变量出现，则</a:t>
            </a:r>
            <a:r>
              <a:t>x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不能随其它自由变量变化。</a:t>
            </a:r>
          </a:p>
          <a:p>
            <a:pPr indent="228600" defTabSz="266700"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宋体"/>
              <a:ea typeface="宋体"/>
              <a:cs typeface="宋体"/>
              <a:sym typeface="宋体"/>
            </a:endParaRPr>
          </a:p>
          <a:p>
            <a:pPr marL="509336" indent="-280736" defTabSz="266700">
              <a:buSzPct val="100000"/>
              <a:buChar char="•"/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例：</a:t>
            </a:r>
            <a:r>
              <a:rPr sz="2400">
                <a:latin typeface="Symbol"/>
                <a:ea typeface="Symbol"/>
                <a:cs typeface="Symbol"/>
                <a:sym typeface="Symbol"/>
              </a:rPr>
              <a:t>∃</a:t>
            </a:r>
            <a:r>
              <a:rPr sz="2400"/>
              <a:t>y(z&gt;y) ⇒ z&gt;c</a:t>
            </a:r>
            <a:r>
              <a:rPr sz="2400">
                <a:latin typeface="宋体"/>
                <a:ea typeface="宋体"/>
                <a:cs typeface="宋体"/>
                <a:sym typeface="宋体"/>
              </a:rPr>
              <a:t>；</a:t>
            </a:r>
            <a:r>
              <a:rPr sz="2400"/>
              <a:t>ES（错误用法，违背了条件(3)）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440" name="Shape 440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一阶逻辑的推理</a:t>
            </a:r>
          </a:p>
        </p:txBody>
      </p:sp>
      <p:sp>
        <p:nvSpPr>
          <p:cNvPr id="441" name="Shape 441"/>
          <p:cNvSpPr/>
          <p:nvPr/>
        </p:nvSpPr>
        <p:spPr>
          <a:xfrm>
            <a:off x="158696" y="1093420"/>
            <a:ext cx="8753582" cy="5505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533400" indent="-266700" defTabSz="266700">
              <a:buSzPct val="100000"/>
              <a:buFont typeface="Wingdings"/>
              <a:buChar char="●"/>
              <a:tabLst>
                <a:tab pos="533400" algn="l"/>
              </a:tabLst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  <a:latin typeface="宋体"/>
                <a:ea typeface="宋体"/>
                <a:cs typeface="宋体"/>
                <a:sym typeface="宋体"/>
              </a:rPr>
              <a:t>全称一般化规则（</a:t>
            </a: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</a:rPr>
              <a:t>UG</a:t>
            </a: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  <a:latin typeface="宋体"/>
                <a:ea typeface="宋体"/>
                <a:cs typeface="宋体"/>
                <a:sym typeface="宋体"/>
              </a:rPr>
              <a:t>）：</a:t>
            </a:r>
            <a:r>
              <a:t>A(x)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⇒∀</a:t>
            </a:r>
            <a:r>
              <a:t>yA(y)</a:t>
            </a:r>
          </a:p>
          <a:p>
            <a:pPr indent="228600" defTabSz="266700"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此规则成立的条件是：</a:t>
            </a:r>
          </a:p>
          <a:p>
            <a:pPr indent="228600" defTabSz="266700"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x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在</a:t>
            </a:r>
            <a:r>
              <a:t>A(x)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中自由出现，且</a:t>
            </a:r>
            <a:r>
              <a:t>x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取个体域中任何值时，</a:t>
            </a:r>
            <a:r>
              <a:t>A(x)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均为真。</a:t>
            </a:r>
          </a:p>
          <a:p>
            <a:pPr indent="228600" defTabSz="266700"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）代替</a:t>
            </a:r>
            <a:r>
              <a:t>x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</a:t>
            </a:r>
            <a:r>
              <a:t>y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不能在</a:t>
            </a:r>
            <a:r>
              <a:t>A(x)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中约束出现。</a:t>
            </a:r>
          </a:p>
          <a:p>
            <a:pPr indent="228600" defTabSz="266700"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>
              <a:latin typeface="宋体"/>
              <a:ea typeface="宋体"/>
              <a:cs typeface="宋体"/>
              <a:sym typeface="宋体"/>
            </a:endParaRPr>
          </a:p>
          <a:p>
            <a:pPr marL="533400" indent="-266700" defTabSz="266700">
              <a:buSzPct val="100000"/>
              <a:buFont typeface="Wingdings"/>
              <a:buChar char="●"/>
              <a:tabLst>
                <a:tab pos="533400" algn="l"/>
              </a:tabLst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  <a:latin typeface="宋体"/>
                <a:ea typeface="宋体"/>
                <a:cs typeface="宋体"/>
                <a:sym typeface="宋体"/>
              </a:rPr>
              <a:t>存在一般化规则（</a:t>
            </a: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</a:rPr>
              <a:t>EG</a:t>
            </a: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  <a:latin typeface="宋体"/>
                <a:ea typeface="宋体"/>
                <a:cs typeface="宋体"/>
                <a:sym typeface="宋体"/>
              </a:rPr>
              <a:t>）：</a:t>
            </a:r>
            <a:r>
              <a:t>A(c)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⇒∃</a:t>
            </a:r>
            <a:r>
              <a:t>yA(y)</a:t>
            </a:r>
          </a:p>
          <a:p>
            <a:pPr indent="228600" defTabSz="266700"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此规则成立的条件是：</a:t>
            </a:r>
          </a:p>
          <a:p>
            <a:pPr indent="228600" defTabSz="266700"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c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是个体域中某个确定的个体。</a:t>
            </a:r>
          </a:p>
          <a:p>
            <a:pPr indent="266700" algn="just" defTabSz="266700">
              <a:defRPr sz="28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）代替</a:t>
            </a:r>
            <a:r>
              <a:t>c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</a:t>
            </a:r>
            <a:r>
              <a:t>y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不能在</a:t>
            </a:r>
            <a:r>
              <a:t>A(c)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中出现过。</a:t>
            </a:r>
            <a:endParaRPr sz="2400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444" name="Shape 444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一阶逻辑的推理</a:t>
            </a:r>
          </a:p>
        </p:txBody>
      </p:sp>
      <p:sp>
        <p:nvSpPr>
          <p:cNvPr id="445" name="Shape 445"/>
          <p:cNvSpPr/>
          <p:nvPr/>
        </p:nvSpPr>
        <p:spPr>
          <a:xfrm>
            <a:off x="95567" y="1021227"/>
            <a:ext cx="8933862" cy="566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502886" indent="-240631" algn="just" defTabSz="266700">
              <a:buSzPct val="100000"/>
              <a:buChar char="•"/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证明下述蕴涵式。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1.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¬∃</a:t>
            </a:r>
            <a:r>
              <a:t>x(P(x)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Q(a))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∃</a:t>
            </a:r>
            <a:r>
              <a:t>xP(x)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⇒¬</a:t>
            </a:r>
            <a:r>
              <a:t>Q(a)</a:t>
            </a:r>
            <a:endParaRPr>
              <a:latin typeface="宋体"/>
              <a:ea typeface="宋体"/>
              <a:cs typeface="宋体"/>
              <a:sym typeface="宋体"/>
            </a:endParaRP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>
                <a:latin typeface="宋体"/>
                <a:ea typeface="宋体"/>
                <a:cs typeface="宋体"/>
                <a:sym typeface="宋体"/>
              </a:rPr>
              <a:t>证明：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         （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¬∃</a:t>
            </a:r>
            <a:r>
              <a:t>x(P(x)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Q(a))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        前提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         （</a:t>
            </a:r>
            <a:r>
              <a:t>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∀</a:t>
            </a:r>
            <a:r>
              <a:t>x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(P(x)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Q(a))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      （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         （</a:t>
            </a: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∃</a:t>
            </a:r>
            <a:r>
              <a:t>xP(x)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                        前提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         （</a:t>
            </a: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P(c)                    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）；</a:t>
            </a:r>
            <a:r>
              <a:t>ES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(P(c)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Q(a))     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）；</a:t>
            </a:r>
            <a:r>
              <a:t>US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6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P(c)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∨¬</a:t>
            </a:r>
            <a:r>
              <a:t>Q(a)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            （</a:t>
            </a:r>
            <a:r>
              <a:t>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         （</a:t>
            </a: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Q(a)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                        （</a:t>
            </a: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），（</a:t>
            </a:r>
            <a:r>
              <a:t>6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说明：（</a:t>
            </a: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）、（</a:t>
            </a:r>
            <a:r>
              <a:t>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）步不能颠倒，即如果需要同时使用</a:t>
            </a:r>
            <a:r>
              <a:t>US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和</a:t>
            </a:r>
            <a:r>
              <a:t>ES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规则，应先使用</a:t>
            </a:r>
            <a:r>
              <a:t>ES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规则，后使用</a:t>
            </a:r>
            <a:r>
              <a:t>US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规则。否则，只能得到</a:t>
            </a:r>
            <a:br>
              <a:rPr>
                <a:latin typeface="宋体"/>
                <a:ea typeface="宋体"/>
                <a:cs typeface="宋体"/>
                <a:sym typeface="宋体"/>
              </a:rPr>
            </a:b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(P(d)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Q(a))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，而不能保证</a:t>
            </a:r>
            <a:r>
              <a:t>d=c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。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一阶逻辑的推理</a:t>
            </a:r>
          </a:p>
        </p:txBody>
      </p:sp>
      <p:sp>
        <p:nvSpPr>
          <p:cNvPr id="449" name="Shape 449"/>
          <p:cNvSpPr/>
          <p:nvPr/>
        </p:nvSpPr>
        <p:spPr>
          <a:xfrm>
            <a:off x="95567" y="1021227"/>
            <a:ext cx="8933862" cy="566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502886" indent="-240631" algn="just" defTabSz="266700">
              <a:buSzPct val="100000"/>
              <a:buChar char="•"/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证明下述蕴涵式。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∀</a:t>
            </a:r>
            <a:r>
              <a:t>x(P(x)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</a:t>
            </a:r>
            <a:r>
              <a:t>(Q(y)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R(x)))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∃</a:t>
            </a:r>
            <a:r>
              <a:t>xP(x)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⇒</a:t>
            </a:r>
            <a:r>
              <a:t>Q(y)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∧∃</a:t>
            </a:r>
            <a:r>
              <a:t>x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(</a:t>
            </a:r>
            <a:r>
              <a:t>P(x)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R(x))</a:t>
            </a:r>
            <a:endParaRPr>
              <a:latin typeface="宋体"/>
              <a:ea typeface="宋体"/>
              <a:cs typeface="宋体"/>
              <a:sym typeface="宋体"/>
            </a:endParaRP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>
                <a:latin typeface="宋体"/>
                <a:ea typeface="宋体"/>
                <a:cs typeface="宋体"/>
                <a:sym typeface="宋体"/>
              </a:rPr>
              <a:t>证明：</a:t>
            </a:r>
          </a:p>
          <a:p>
            <a:pPr indent="93345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∀</a:t>
            </a:r>
            <a:r>
              <a:t>x(P(x)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</a:t>
            </a:r>
            <a:r>
              <a:t>(Q(y)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R(x)))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前提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         （</a:t>
            </a:r>
            <a:r>
              <a:t>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∃</a:t>
            </a:r>
            <a:r>
              <a:t>xP(x)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                            前提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         （</a:t>
            </a: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P(c)                        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）；</a:t>
            </a:r>
            <a:r>
              <a:t>ES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         （</a:t>
            </a: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P(c)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</a:t>
            </a:r>
            <a:r>
              <a:t>(Q(y)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R(c))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）；</a:t>
            </a:r>
            <a:r>
              <a:t>US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Q(y)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R(c)           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（</a:t>
            </a: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），（</a:t>
            </a: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6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Q(y)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                              （</a:t>
            </a:r>
            <a:r>
              <a:t>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         （</a:t>
            </a: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R(c)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                               （</a:t>
            </a:r>
            <a:r>
              <a:t>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         （</a:t>
            </a:r>
            <a:r>
              <a:t>8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P(c)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R(c)               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），（</a:t>
            </a: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         （</a:t>
            </a:r>
            <a:r>
              <a:t>9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∃</a:t>
            </a:r>
            <a:r>
              <a:t>x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(</a:t>
            </a:r>
            <a:r>
              <a:t>P(x)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R(x)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)</a:t>
            </a:r>
            <a:r>
              <a:t>        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8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）；</a:t>
            </a:r>
            <a:r>
              <a:t>EG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10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Q(y)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∧∃</a:t>
            </a:r>
            <a:r>
              <a:t>x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(</a:t>
            </a:r>
            <a:r>
              <a:t>P(x)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R(x))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   （</a:t>
            </a:r>
            <a:r>
              <a:t>6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），（</a:t>
            </a:r>
            <a:r>
              <a:t>9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>
            <a:lvl1pPr algn="r" defTabSz="557784">
              <a:defRPr sz="2684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  <a:sym typeface="宋体"/>
              </a:rPr>
              <a:t>2.Wumpus世界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4294967295"/>
          </p:nvPr>
        </p:nvSpPr>
        <p:spPr>
          <a:xfrm>
            <a:off x="420687" y="987966"/>
            <a:ext cx="8229601" cy="5535258"/>
          </a:xfrm>
          <a:prstGeom prst="rect">
            <a:avLst/>
          </a:prstGeom>
        </p:spPr>
        <p:txBody>
          <a:bodyPr/>
          <a:lstStyle/>
          <a:p>
            <a:pPr>
              <a:buChar char="•"/>
              <a:defRPr>
                <a:latin typeface="宋体"/>
                <a:ea typeface="宋体"/>
                <a:cs typeface="宋体"/>
                <a:sym typeface="宋体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Wumpus世界</a:t>
            </a:r>
          </a:p>
          <a:p>
            <a:pPr>
              <a:buChar char="•"/>
              <a:defRPr>
                <a:latin typeface="宋体"/>
                <a:ea typeface="宋体"/>
                <a:cs typeface="宋体"/>
                <a:sym typeface="宋体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har char="•"/>
              <a:defRPr>
                <a:latin typeface="宋体"/>
                <a:ea typeface="宋体"/>
                <a:cs typeface="宋体"/>
                <a:sym typeface="宋体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har char="•"/>
              <a:defRPr>
                <a:latin typeface="宋体"/>
                <a:ea typeface="宋体"/>
                <a:cs typeface="宋体"/>
                <a:sym typeface="宋体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har char="•"/>
              <a:defRPr>
                <a:latin typeface="宋体"/>
                <a:ea typeface="宋体"/>
                <a:cs typeface="宋体"/>
                <a:sym typeface="宋体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har char="•"/>
              <a:defRPr>
                <a:latin typeface="宋体"/>
                <a:ea typeface="宋体"/>
                <a:cs typeface="宋体"/>
                <a:sym typeface="宋体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har char="•"/>
              <a:defRPr>
                <a:latin typeface="宋体"/>
                <a:ea typeface="宋体"/>
                <a:cs typeface="宋体"/>
                <a:sym typeface="宋体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Shape 159"/>
          <p:cNvSpPr>
            <a:spLocks noGrp="1"/>
          </p:cNvSpPr>
          <p:nvPr>
            <p:ph type="sldNum" sz="quarter" idx="2"/>
          </p:nvPr>
        </p:nvSpPr>
        <p:spPr>
          <a:xfrm>
            <a:off x="8344535" y="6258242"/>
            <a:ext cx="342266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60" name="屏幕快照 2021-11-11 20.57.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696" y="1746715"/>
            <a:ext cx="5601285" cy="4347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sp>
        <p:nvSpPr>
          <p:cNvPr id="452" name="Shape 452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一阶逻辑的推理</a:t>
            </a:r>
          </a:p>
        </p:txBody>
      </p:sp>
      <p:sp>
        <p:nvSpPr>
          <p:cNvPr id="453" name="Shape 453"/>
          <p:cNvSpPr/>
          <p:nvPr/>
        </p:nvSpPr>
        <p:spPr>
          <a:xfrm>
            <a:off x="95567" y="1021227"/>
            <a:ext cx="8933862" cy="5237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502886" indent="-240631" algn="just" defTabSz="266700">
              <a:buSzPct val="100000"/>
              <a:buChar char="•"/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证明下述蕴涵式。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∀</a:t>
            </a:r>
            <a:r>
              <a:t>x(F(x)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→¬</a:t>
            </a:r>
            <a:r>
              <a:t>G(x)),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∀</a:t>
            </a:r>
            <a:r>
              <a:t>x(G(x)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∨</a:t>
            </a:r>
            <a:r>
              <a:t>H(x))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∃</a:t>
            </a:r>
            <a:r>
              <a:t>x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(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H(x)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⇒∃</a:t>
            </a:r>
            <a:r>
              <a:t>x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(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F(x))</a:t>
            </a:r>
            <a:endParaRPr>
              <a:latin typeface="宋体"/>
              <a:ea typeface="宋体"/>
              <a:cs typeface="宋体"/>
              <a:sym typeface="宋体"/>
            </a:endParaRP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>
                <a:latin typeface="宋体"/>
                <a:ea typeface="宋体"/>
                <a:cs typeface="宋体"/>
                <a:sym typeface="宋体"/>
              </a:rPr>
              <a:t>证明：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∃</a:t>
            </a:r>
            <a:r>
              <a:t>x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(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H(x))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                    前提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         （</a:t>
            </a:r>
            <a:r>
              <a:t>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∀</a:t>
            </a:r>
            <a:r>
              <a:t>x(G(x)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∨</a:t>
            </a:r>
            <a:r>
              <a:t>H(x))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             前提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         （</a:t>
            </a: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H(c)                   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）；</a:t>
            </a:r>
            <a:r>
              <a:t>ES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G(c)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∨</a:t>
            </a:r>
            <a:r>
              <a:t>H(c)            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）； </a:t>
            </a:r>
            <a:r>
              <a:t>US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G(c)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                             （</a:t>
            </a: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），（</a:t>
            </a: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         （</a:t>
            </a:r>
            <a:r>
              <a:t>6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∀</a:t>
            </a:r>
            <a:r>
              <a:t>x(F(x)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→¬</a:t>
            </a:r>
            <a:r>
              <a:t>G(x))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          前提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         （</a:t>
            </a: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F(c)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→¬</a:t>
            </a:r>
            <a:r>
              <a:t>G(c)         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6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）；</a:t>
            </a:r>
            <a:r>
              <a:t>US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         （</a:t>
            </a:r>
            <a:r>
              <a:t>8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F(c)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                           （</a:t>
            </a:r>
            <a:r>
              <a:t>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），（</a:t>
            </a: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         （</a:t>
            </a:r>
            <a:r>
              <a:t>9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∃</a:t>
            </a:r>
            <a:r>
              <a:t>x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(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F(x))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                    （</a:t>
            </a:r>
            <a:r>
              <a:t>8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）；</a:t>
            </a:r>
            <a:r>
              <a:t>EG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一阶逻辑的推理</a:t>
            </a:r>
          </a:p>
        </p:txBody>
      </p:sp>
      <p:sp>
        <p:nvSpPr>
          <p:cNvPr id="457" name="Shape 457"/>
          <p:cNvSpPr/>
          <p:nvPr/>
        </p:nvSpPr>
        <p:spPr>
          <a:xfrm>
            <a:off x="95567" y="818027"/>
            <a:ext cx="8933862" cy="603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502886" indent="-240631" algn="just" defTabSz="266700">
              <a:buSzPct val="100000"/>
              <a:buChar char="•"/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证明下述蕴涵式。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4.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∀</a:t>
            </a:r>
            <a:r>
              <a:t>x((P(x)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Q(x))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→∃</a:t>
            </a:r>
            <a:r>
              <a:t>y(R(y)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S(x,y)))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⇒¬∃</a:t>
            </a:r>
            <a:r>
              <a:t>y(R(y)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→¬∃</a:t>
            </a:r>
            <a:r>
              <a:t>x(P(x)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Q(x))</a:t>
            </a:r>
            <a:r>
              <a:rPr sz="2000">
                <a:latin typeface="宋体"/>
                <a:ea typeface="宋体"/>
                <a:cs typeface="宋体"/>
                <a:sym typeface="宋体"/>
              </a:rPr>
              <a:t>证法一:  （</a:t>
            </a:r>
            <a:r>
              <a:rPr sz="2000"/>
              <a:t>1</a:t>
            </a:r>
            <a:r>
              <a:rPr sz="2000"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¬∃</a:t>
            </a:r>
            <a:r>
              <a:rPr sz="2000"/>
              <a:t>yR(y)                                                    </a:t>
            </a:r>
            <a:r>
              <a:rPr sz="2000">
                <a:latin typeface="宋体"/>
                <a:ea typeface="宋体"/>
                <a:cs typeface="宋体"/>
                <a:sym typeface="宋体"/>
              </a:rPr>
              <a:t>附加前提</a:t>
            </a:r>
            <a:endParaRPr sz="2000"/>
          </a:p>
          <a:p>
            <a:pPr indent="9429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∀</a:t>
            </a:r>
            <a:r>
              <a:t>y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R(y)                                      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indent="9429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∀</a:t>
            </a:r>
            <a:r>
              <a:t>x((P(x)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Q(x))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→∃</a:t>
            </a:r>
            <a:r>
              <a:t>y(R(y)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S(x,y)))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前提</a:t>
            </a:r>
          </a:p>
          <a:p>
            <a:pPr indent="9429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(P(c)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Q(c))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→∃</a:t>
            </a:r>
            <a:r>
              <a:t>y(R(y)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S(c,y))    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）；</a:t>
            </a:r>
            <a:r>
              <a:t>US</a:t>
            </a:r>
          </a:p>
          <a:p>
            <a:pPr indent="9429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(P(c)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Q(c))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∨∃</a:t>
            </a:r>
            <a:r>
              <a:t>y(R(y)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S(c,y))   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indent="9429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6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∃</a:t>
            </a:r>
            <a:r>
              <a:t>y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(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(P(c)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Q(c))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∨</a:t>
            </a:r>
            <a:r>
              <a:t>(R(y)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S(c,y))).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（</a:t>
            </a:r>
            <a:r>
              <a:t>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indent="9429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(P(c)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Q(c))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∨</a:t>
            </a:r>
            <a:r>
              <a:t>(R(d)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S(c,d))       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6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）；</a:t>
            </a:r>
            <a:r>
              <a:t>ES</a:t>
            </a:r>
          </a:p>
          <a:p>
            <a:pPr indent="9429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8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R(d)                                           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）：</a:t>
            </a:r>
            <a:r>
              <a:t>US</a:t>
            </a:r>
          </a:p>
          <a:p>
            <a:pPr indent="9429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9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R(d)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∨¬</a:t>
            </a:r>
            <a:r>
              <a:t> S(c,d)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                                  （</a:t>
            </a:r>
            <a:r>
              <a:t>8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indent="9429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10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(</a:t>
            </a:r>
            <a:r>
              <a:t>R(d)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S(c,d)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                                   （</a:t>
            </a:r>
            <a:r>
              <a:t>9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indent="9429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11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(P(c)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Q(c))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                                     （</a:t>
            </a: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），（</a:t>
            </a:r>
            <a:r>
              <a:t>10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indent="9429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12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∀</a:t>
            </a:r>
            <a:r>
              <a:t>x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</a:t>
            </a:r>
            <a:r>
              <a:t>(P(x)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Q(x))                         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11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）；</a:t>
            </a:r>
            <a:r>
              <a:t>UG</a:t>
            </a:r>
          </a:p>
          <a:p>
            <a:pPr indent="9429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13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¬∃</a:t>
            </a:r>
            <a:r>
              <a:t>x(P(x)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Q(x))                         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12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indent="9429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14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¬∃</a:t>
            </a:r>
            <a:r>
              <a:t>y(R(y)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→¬∃</a:t>
            </a:r>
            <a:r>
              <a:t>x(P(x)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Q(x))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             （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），（</a:t>
            </a:r>
            <a:r>
              <a:t>13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. 一阶逻辑的推理</a:t>
            </a:r>
          </a:p>
        </p:txBody>
      </p:sp>
      <p:sp>
        <p:nvSpPr>
          <p:cNvPr id="463" name="Shape 463"/>
          <p:cNvSpPr/>
          <p:nvPr/>
        </p:nvSpPr>
        <p:spPr>
          <a:xfrm>
            <a:off x="95567" y="1148227"/>
            <a:ext cx="8933862" cy="52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502886" indent="-240631" algn="just" defTabSz="266700">
              <a:buSzPct val="100000"/>
              <a:buChar char="•"/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证明下述蕴涵式。</a:t>
            </a:r>
          </a:p>
          <a:p>
            <a:pPr indent="266700" algn="just" defTabSz="266700">
              <a:defRPr sz="24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4.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∀</a:t>
            </a:r>
            <a:r>
              <a:t>x((P(x)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Q(x))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→∃</a:t>
            </a:r>
            <a:r>
              <a:t>y(R(y)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S(x,y)))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⇒¬∃</a:t>
            </a:r>
            <a:r>
              <a:t>y(R(y)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→¬∃</a:t>
            </a:r>
            <a:r>
              <a:t>x(P(x)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Q(x))</a:t>
            </a:r>
            <a:r>
              <a:rPr sz="2000">
                <a:latin typeface="宋体"/>
                <a:ea typeface="宋体"/>
                <a:cs typeface="宋体"/>
                <a:sym typeface="宋体"/>
              </a:rPr>
              <a:t>证法二：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¬∃</a:t>
            </a:r>
            <a:r>
              <a:rPr sz="2000"/>
              <a:t>y(R(y)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→¬∃</a:t>
            </a:r>
            <a:r>
              <a:rPr sz="2000"/>
              <a:t>x(P(x)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rPr sz="2000"/>
              <a:t>Q(x))=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∃</a:t>
            </a:r>
            <a:r>
              <a:rPr sz="2000"/>
              <a:t>x(P(x)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rPr sz="2000"/>
              <a:t>Q(x))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→∃</a:t>
            </a:r>
            <a:r>
              <a:rPr sz="2000"/>
              <a:t>y(R(y)</a:t>
            </a:r>
          </a:p>
          <a:p>
            <a:pPr indent="4095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原题可转化为证明：</a:t>
            </a:r>
          </a:p>
          <a:p>
            <a:pPr indent="4095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∀</a:t>
            </a:r>
            <a:r>
              <a:t>x((P(x)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Q(x))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→∃</a:t>
            </a:r>
            <a:r>
              <a:t>y(R(y)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S(x,y)))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⇒∃</a:t>
            </a:r>
            <a:r>
              <a:t>x(P(x)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Q(x))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→∃</a:t>
            </a:r>
            <a:r>
              <a:t>y(R(y)</a:t>
            </a:r>
          </a:p>
          <a:p>
            <a:pPr indent="9429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∃</a:t>
            </a:r>
            <a:r>
              <a:t>x(P(x)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Q(x))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                                  附加前提</a:t>
            </a:r>
          </a:p>
          <a:p>
            <a:pPr indent="9429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P(c)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Q(c)                                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）；</a:t>
            </a:r>
            <a:r>
              <a:t>ES</a:t>
            </a:r>
          </a:p>
          <a:p>
            <a:pPr indent="9429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∀</a:t>
            </a:r>
            <a:r>
              <a:t>x((P(x)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Q(x))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→∃</a:t>
            </a:r>
            <a:r>
              <a:t>y(R(y)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S(x,y)))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前提</a:t>
            </a:r>
          </a:p>
          <a:p>
            <a:pPr indent="9429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(P(c)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Q(c))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→∃</a:t>
            </a:r>
            <a:r>
              <a:t>y(R(y)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S(c,y))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）；</a:t>
            </a:r>
            <a:r>
              <a:t>US</a:t>
            </a:r>
          </a:p>
          <a:p>
            <a:pPr indent="9429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∃</a:t>
            </a:r>
            <a:r>
              <a:t>y(R(y)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S(c,y))      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            （</a:t>
            </a:r>
            <a:r>
              <a:t>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），（</a:t>
            </a: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indent="9429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6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∃</a:t>
            </a:r>
            <a:r>
              <a:t>yR(y)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∧∃</a:t>
            </a:r>
            <a:r>
              <a:t>yS(c,y)    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             （</a:t>
            </a:r>
            <a:r>
              <a:t>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indent="9429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∃</a:t>
            </a:r>
            <a:r>
              <a:t>yR(y)                                     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6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indent="942975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8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∃</a:t>
            </a:r>
            <a:r>
              <a:t>x(P(x)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Q(x))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→∃</a:t>
            </a:r>
            <a:r>
              <a:t>y(R(y)           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），（</a:t>
            </a: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indent="933450" algn="just" defTabSz="266700">
              <a:defRPr sz="2000" b="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9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¬∃</a:t>
            </a:r>
            <a:r>
              <a:t>y(R(y)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→¬∃</a:t>
            </a:r>
            <a:r>
              <a:t>x(P(x)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∧</a:t>
            </a:r>
            <a:r>
              <a:t>Q(x))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            （</a:t>
            </a:r>
            <a:r>
              <a:t>8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body" idx="4294967295"/>
          </p:nvPr>
        </p:nvSpPr>
        <p:spPr>
          <a:xfrm>
            <a:off x="457200" y="1435100"/>
            <a:ext cx="8229600" cy="4976284"/>
          </a:xfrm>
          <a:prstGeom prst="rect">
            <a:avLst/>
          </a:prstGeom>
        </p:spPr>
        <p:txBody>
          <a:bodyPr/>
          <a:lstStyle/>
          <a:p>
            <a:pPr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Wumpus世界是由多个房间组成并相连接起来的山洞；</a:t>
            </a:r>
          </a:p>
          <a:p>
            <a:pPr marL="742950" lvl="1" indent="-285750">
              <a:spcBef>
                <a:spcPts val="0"/>
              </a:spcBef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某处隐藏着一只Wumpus怪兽，会吃掉进入它房间的任何人；</a:t>
            </a:r>
          </a:p>
          <a:p>
            <a:pPr marL="742950" lvl="1" indent="-285750">
              <a:spcBef>
                <a:spcPts val="0"/>
              </a:spcBef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Agent可以射杀Wumpus，但只有一支箭；</a:t>
            </a:r>
          </a:p>
          <a:p>
            <a:pPr marL="742950" lvl="1" indent="-285750">
              <a:spcBef>
                <a:spcPts val="0"/>
              </a:spcBef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某些房间是无底洞，任何人进入这些房间会被无底洞吞噬；</a:t>
            </a:r>
          </a:p>
          <a:p>
            <a:pPr marL="742950" lvl="1" indent="-285750">
              <a:spcBef>
                <a:spcPts val="0"/>
              </a:spcBef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生活在该环境的唯一希望是发现一堆金子。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8344535" y="6258242"/>
            <a:ext cx="342266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>
            <a:lvl1pPr algn="r" defTabSz="557784">
              <a:defRPr sz="2684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  <a:sym typeface="宋体"/>
              </a:rPr>
              <a:t>2.Wumpus世界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xfrm>
            <a:off x="8409498" y="6302692"/>
            <a:ext cx="277303" cy="472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idx="4294967295"/>
          </p:nvPr>
        </p:nvSpPr>
        <p:spPr>
          <a:xfrm>
            <a:off x="457200" y="1152842"/>
            <a:ext cx="8229600" cy="5113021"/>
          </a:xfrm>
          <a:prstGeom prst="rect">
            <a:avLst/>
          </a:prstGeom>
        </p:spPr>
        <p:txBody>
          <a:bodyPr/>
          <a:lstStyle/>
          <a:p>
            <a:pPr marL="318897" indent="-318897" defTabSz="850391">
              <a:buChar char="•"/>
              <a:defRPr sz="2976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问题定义：</a:t>
            </a:r>
          </a:p>
          <a:p>
            <a:pPr marL="820553" lvl="1" indent="-348113" defTabSz="850391">
              <a:spcBef>
                <a:spcPts val="0"/>
              </a:spcBef>
              <a:buFontTx/>
              <a:buAutoNum type="arabicPeriod"/>
              <a:defRPr sz="260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性能度量：带着金子爬出洞口+1000；掉入无底洞或被Wumpus吃掉-1000；采取一个行动-1；用掉箭-10；Agent死亡或Agent出洞，游戏结束。</a:t>
            </a:r>
          </a:p>
          <a:p>
            <a:pPr marL="820553" lvl="1" indent="-348113" defTabSz="850391">
              <a:spcBef>
                <a:spcPts val="0"/>
              </a:spcBef>
              <a:buFontTx/>
              <a:buAutoNum type="arabicPeriod"/>
              <a:defRPr sz="260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环境：4*4的房间网格。Agent从(1,1)出发，面向右方。金子和Wumpus、无底洞随机选择在除了起始方格的任一方格；</a:t>
            </a:r>
          </a:p>
          <a:p>
            <a:pPr marL="820553" lvl="1" indent="-348113" defTabSz="850391">
              <a:spcBef>
                <a:spcPts val="0"/>
              </a:spcBef>
              <a:buFontTx/>
              <a:buAutoNum type="arabicPeriod"/>
              <a:defRPr sz="260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执行器：Agent可以向前、左转、右转。可以捡起所处方格内的物体；可以向正对方向射箭；箭向前运动直到击中Wumpus；Agent只能从(1,1)中爬出。</a:t>
            </a:r>
          </a:p>
        </p:txBody>
      </p:sp>
      <p:sp>
        <p:nvSpPr>
          <p:cNvPr id="168" name="Shape 168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>
            <a:lvl1pPr algn="r" defTabSz="557784">
              <a:defRPr sz="2684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  <a:sym typeface="宋体"/>
              </a:rPr>
              <a:t>2.Wumpus世界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xfrm>
            <a:off x="8409498" y="6302692"/>
            <a:ext cx="277303" cy="472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>
            <a:lvl1pPr algn="r" defTabSz="557784">
              <a:defRPr sz="2684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  <a:sym typeface="宋体"/>
              </a:rPr>
              <a:t>2.Wumpus世界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4294967295"/>
          </p:nvPr>
        </p:nvSpPr>
        <p:spPr>
          <a:xfrm>
            <a:off x="457200" y="1152842"/>
            <a:ext cx="8229600" cy="5158934"/>
          </a:xfrm>
          <a:prstGeom prst="rect">
            <a:avLst/>
          </a:prstGeom>
        </p:spPr>
        <p:txBody>
          <a:bodyPr/>
          <a:lstStyle/>
          <a:p>
            <a:pPr marL="339470" indent="-339470" defTabSz="905255">
              <a:buChar char="•"/>
              <a:defRPr sz="316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问题定义：</a:t>
            </a:r>
          </a:p>
          <a:p>
            <a:pPr marL="0" lvl="2" indent="452627" defTabSz="905255">
              <a:spcBef>
                <a:spcPts val="0"/>
              </a:spcBef>
              <a:buSzTx/>
              <a:buFontTx/>
              <a:buNone/>
              <a:defRPr sz="277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4. 传感器：有5个传感器[臭气，微风，金光，撞击，嚎叫]</a:t>
            </a:r>
          </a:p>
          <a:p>
            <a:pPr marL="0" lvl="2" indent="452627" defTabSz="905255">
              <a:spcBef>
                <a:spcPts val="0"/>
              </a:spcBef>
              <a:buSzTx/>
              <a:buFontTx/>
              <a:buNone/>
              <a:defRPr sz="277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例如：[</a:t>
            </a:r>
            <a:r>
              <a:rPr i="1">
                <a:latin typeface="Arial" panose="020B0604020202020204" pitchFamily="34" charset="0"/>
                <a:cs typeface="Arial" panose="020B0604020202020204" pitchFamily="34" charset="0"/>
              </a:rPr>
              <a:t>Stench, Breeze, None, None, None</a:t>
            </a: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317633" indent="-317633" defTabSz="905255">
              <a:spcBef>
                <a:spcPts val="600"/>
              </a:spcBef>
              <a:buFontTx/>
              <a:buChar char="•"/>
              <a:defRPr sz="316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环境情况：</a:t>
            </a:r>
          </a:p>
          <a:p>
            <a:pPr marL="735520" lvl="1" indent="-282892" defTabSz="905255">
              <a:lnSpc>
                <a:spcPct val="110000"/>
              </a:lnSpc>
              <a:spcBef>
                <a:spcPts val="0"/>
              </a:spcBef>
              <a:defRPr sz="2772"/>
            </a:pPr>
            <a:r>
              <a:rPr>
                <a:latin typeface="Arial" panose="020B0604020202020204" pitchFamily="34" charset="0"/>
                <a:ea typeface="宋体"/>
                <a:cs typeface="Arial" panose="020B0604020202020204" pitchFamily="34" charset="0"/>
                <a:sym typeface="宋体"/>
              </a:rPr>
              <a:t>是离散的、静态的、单个</a:t>
            </a: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r>
              <a:rPr>
                <a:latin typeface="Arial" panose="020B0604020202020204" pitchFamily="34" charset="0"/>
                <a:ea typeface="宋体"/>
                <a:cs typeface="Arial" panose="020B0604020202020204" pitchFamily="34" charset="0"/>
                <a:sym typeface="宋体"/>
              </a:rPr>
              <a:t>、部分可观察的；</a:t>
            </a:r>
          </a:p>
          <a:p>
            <a:pPr marL="317633" indent="-317633" defTabSz="905255">
              <a:spcBef>
                <a:spcPts val="600"/>
              </a:spcBef>
              <a:buFontTx/>
              <a:buChar char="•"/>
              <a:defRPr sz="3168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主要困难：</a:t>
            </a:r>
          </a:p>
          <a:p>
            <a:pPr marL="735520" lvl="1" indent="-282892" defTabSz="905255">
              <a:lnSpc>
                <a:spcPct val="110000"/>
              </a:lnSpc>
              <a:spcBef>
                <a:spcPts val="0"/>
              </a:spcBef>
              <a:defRPr sz="2772"/>
            </a:pPr>
            <a:r>
              <a:rPr>
                <a:latin typeface="Arial" panose="020B0604020202020204" pitchFamily="34" charset="0"/>
                <a:ea typeface="宋体"/>
                <a:cs typeface="Arial" panose="020B0604020202020204" pitchFamily="34" charset="0"/>
                <a:sym typeface="宋体"/>
              </a:rPr>
              <a:t>需要找出无底洞和</a:t>
            </a: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Wumpus</a:t>
            </a:r>
            <a:r>
              <a:rPr>
                <a:latin typeface="Arial" panose="020B0604020202020204" pitchFamily="34" charset="0"/>
                <a:ea typeface="宋体"/>
                <a:cs typeface="Arial" panose="020B0604020202020204" pitchFamily="34" charset="0"/>
                <a:sym typeface="宋体"/>
              </a:rPr>
              <a:t>，需要推理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自定义设计方案">
  <a:themeElements>
    <a:clrScheme name="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自定义设计方案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自定义设计方案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3648</Words>
  <Application>Microsoft Macintosh PowerPoint</Application>
  <PresentationFormat>全屏显示(4:3)</PresentationFormat>
  <Paragraphs>493</Paragraphs>
  <Slides>62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2" baseType="lpstr">
      <vt:lpstr>黑体</vt:lpstr>
      <vt:lpstr>楷体_GB2312</vt:lpstr>
      <vt:lpstr>宋体</vt:lpstr>
      <vt:lpstr>Arial</vt:lpstr>
      <vt:lpstr>Calibri</vt:lpstr>
      <vt:lpstr>Georgia</vt:lpstr>
      <vt:lpstr>Symbol</vt:lpstr>
      <vt:lpstr>Times New Roman</vt:lpstr>
      <vt:lpstr>Wingdings</vt:lpstr>
      <vt:lpstr>自定义设计方案</vt:lpstr>
      <vt:lpstr>PowerPoint 演示文稿</vt:lpstr>
      <vt:lpstr>目录</vt:lpstr>
      <vt:lpstr>1.基于知识的Agent</vt:lpstr>
      <vt:lpstr>1.基于知识的Agent</vt:lpstr>
      <vt:lpstr>1.基于知识的Agent</vt:lpstr>
      <vt:lpstr>2.Wumpus世界</vt:lpstr>
      <vt:lpstr>2.Wumpus世界</vt:lpstr>
      <vt:lpstr>2.Wumpus世界</vt:lpstr>
      <vt:lpstr>2.Wumpus世界</vt:lpstr>
      <vt:lpstr>2.Wumpus世界</vt:lpstr>
      <vt:lpstr>2.Wumpus世界</vt:lpstr>
      <vt:lpstr>3.逻辑</vt:lpstr>
      <vt:lpstr>3.逻辑</vt:lpstr>
      <vt:lpstr>3.逻辑</vt:lpstr>
      <vt:lpstr>3.逻辑</vt:lpstr>
      <vt:lpstr>4.命题逻辑</vt:lpstr>
      <vt:lpstr>4.命题逻辑</vt:lpstr>
      <vt:lpstr>4.命题逻辑</vt:lpstr>
      <vt:lpstr>4.命题逻辑</vt:lpstr>
      <vt:lpstr>命题逻辑演绎推理回顾</vt:lpstr>
      <vt:lpstr>命题逻辑演绎推理回顾</vt:lpstr>
      <vt:lpstr>命题逻辑演绎推理回顾</vt:lpstr>
      <vt:lpstr>命题逻辑演绎推理回顾</vt:lpstr>
      <vt:lpstr>基本蕴涵式</vt:lpstr>
      <vt:lpstr>基本蕴涵式</vt:lpstr>
      <vt:lpstr>基本等价式</vt:lpstr>
      <vt:lpstr>基本等价式</vt:lpstr>
      <vt:lpstr>4.命题逻辑</vt:lpstr>
      <vt:lpstr>5. 归结证明：Wumpus世界(a)</vt:lpstr>
      <vt:lpstr>5. 归结证明</vt:lpstr>
      <vt:lpstr>5. 归结证明-合取范式</vt:lpstr>
      <vt:lpstr>5. 归结证明-合取范式</vt:lpstr>
      <vt:lpstr>5. 归结证明-合取范式</vt:lpstr>
      <vt:lpstr>5. 归结证明</vt:lpstr>
      <vt:lpstr>归结证明举例</vt:lpstr>
      <vt:lpstr>归结证明举例</vt:lpstr>
      <vt:lpstr>5.归结证明</vt:lpstr>
      <vt:lpstr>5.归结证明</vt:lpstr>
      <vt:lpstr>5.归结证明</vt:lpstr>
      <vt:lpstr>5.归结证明</vt:lpstr>
      <vt:lpstr>5.归结证明</vt:lpstr>
      <vt:lpstr>6. 基于命题逻辑的Agent</vt:lpstr>
      <vt:lpstr>6. 基于命题逻辑的Agent</vt:lpstr>
      <vt:lpstr>6. 基于命题逻辑的Agent</vt:lpstr>
      <vt:lpstr>6. 基于命题逻辑的Agent</vt:lpstr>
      <vt:lpstr>6. 基于命题逻辑的Agent</vt:lpstr>
      <vt:lpstr>7. 一阶逻辑</vt:lpstr>
      <vt:lpstr>7. 一阶逻辑</vt:lpstr>
      <vt:lpstr>7. 一阶逻辑</vt:lpstr>
      <vt:lpstr>7. 一阶逻辑</vt:lpstr>
      <vt:lpstr>7. 一阶逻辑</vt:lpstr>
      <vt:lpstr>7. 一阶逻辑</vt:lpstr>
      <vt:lpstr>7. 运用一阶逻辑</vt:lpstr>
      <vt:lpstr>7. 运用一阶逻辑</vt:lpstr>
      <vt:lpstr>7. 一阶逻辑的推理</vt:lpstr>
      <vt:lpstr>7. 一阶逻辑的推理</vt:lpstr>
      <vt:lpstr>7. 一阶逻辑的推理</vt:lpstr>
      <vt:lpstr>7. 一阶逻辑的推理</vt:lpstr>
      <vt:lpstr>7. 一阶逻辑的推理</vt:lpstr>
      <vt:lpstr>7. 一阶逻辑的推理</vt:lpstr>
      <vt:lpstr>7. 一阶逻辑的推理</vt:lpstr>
      <vt:lpstr>7. 一阶逻辑的推理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26</cp:revision>
  <dcterms:modified xsi:type="dcterms:W3CDTF">2023-11-16T07:39:12Z</dcterms:modified>
</cp:coreProperties>
</file>